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sldIdLst>
    <p:sldId id="317" r:id="rId2"/>
    <p:sldId id="32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9" r:id="rId6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274F1-3134-4576-974C-0161457EF984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BB0B-B8F8-4348-9FB9-FCBD8C6CBD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5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5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sng">
                <a:solidFill>
                  <a:srgbClr val="FAEDED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 u="sng">
                <a:solidFill>
                  <a:srgbClr val="FAEDED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163820" cy="6858000"/>
          </a:xfrm>
          <a:custGeom>
            <a:avLst/>
            <a:gdLst/>
            <a:ahLst/>
            <a:cxnLst/>
            <a:rect l="l" t="t" r="r" b="b"/>
            <a:pathLst>
              <a:path w="5163820" h="6858000">
                <a:moveTo>
                  <a:pt x="5163312" y="0"/>
                </a:moveTo>
                <a:lnTo>
                  <a:pt x="0" y="0"/>
                </a:lnTo>
                <a:lnTo>
                  <a:pt x="0" y="6858000"/>
                </a:lnTo>
                <a:lnTo>
                  <a:pt x="5163312" y="6858000"/>
                </a:lnTo>
                <a:lnTo>
                  <a:pt x="5163312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1959" y="589787"/>
            <a:ext cx="315595" cy="2988945"/>
          </a:xfrm>
          <a:custGeom>
            <a:avLst/>
            <a:gdLst/>
            <a:ahLst/>
            <a:cxnLst/>
            <a:rect l="l" t="t" r="r" b="b"/>
            <a:pathLst>
              <a:path w="315595" h="2988945">
                <a:moveTo>
                  <a:pt x="315468" y="0"/>
                </a:moveTo>
                <a:lnTo>
                  <a:pt x="0" y="0"/>
                </a:lnTo>
                <a:lnTo>
                  <a:pt x="0" y="2988564"/>
                </a:lnTo>
                <a:lnTo>
                  <a:pt x="315468" y="2988564"/>
                </a:lnTo>
                <a:lnTo>
                  <a:pt x="31546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6"/>
            <a:ext cx="12206290" cy="68626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624333" y="6361871"/>
            <a:ext cx="846055" cy="496129"/>
            <a:chOff x="6512048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563153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512048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sp>
        <p:nvSpPr>
          <p:cNvPr id="19" name="Text Placeholder 8"/>
          <p:cNvSpPr txBox="1">
            <a:spLocks/>
          </p:cNvSpPr>
          <p:nvPr userDrawn="1"/>
        </p:nvSpPr>
        <p:spPr>
          <a:xfrm>
            <a:off x="8300569" y="5918153"/>
            <a:ext cx="3156973" cy="443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BE" sz="700" b="0" spc="0" baseline="0" dirty="0">
                <a:solidFill>
                  <a:schemeClr val="tx1"/>
                </a:solidFill>
              </a:rPr>
              <a:t>This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presentation</a:t>
            </a:r>
            <a:r>
              <a:rPr lang="fr-BE" sz="700" b="0" spc="0" baseline="0" dirty="0">
                <a:solidFill>
                  <a:schemeClr val="tx1"/>
                </a:solidFill>
              </a:rPr>
              <a:t>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is</a:t>
            </a:r>
            <a:r>
              <a:rPr lang="fr-BE" sz="700" b="0" spc="0" baseline="0" dirty="0">
                <a:solidFill>
                  <a:schemeClr val="tx1"/>
                </a:solidFill>
              </a:rPr>
              <a:t>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based</a:t>
            </a:r>
            <a:r>
              <a:rPr lang="fr-BE" sz="700" b="0" spc="0" baseline="0" dirty="0">
                <a:solidFill>
                  <a:schemeClr val="tx1"/>
                </a:solidFill>
              </a:rPr>
              <a:t> on the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political</a:t>
            </a:r>
            <a:r>
              <a:rPr lang="fr-BE" sz="700" b="0" spc="0" baseline="0" dirty="0">
                <a:solidFill>
                  <a:schemeClr val="tx1"/>
                </a:solidFill>
              </a:rPr>
              <a:t> agreement of 11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December</a:t>
            </a:r>
            <a:r>
              <a:rPr lang="fr-BE" sz="700" b="0" spc="0" baseline="0" dirty="0">
                <a:solidFill>
                  <a:schemeClr val="tx1"/>
                </a:solidFill>
              </a:rPr>
              <a:t> 2020 </a:t>
            </a:r>
            <a:br>
              <a:rPr lang="fr-BE" sz="700" b="0" spc="0" baseline="0" dirty="0">
                <a:solidFill>
                  <a:schemeClr val="tx1"/>
                </a:solidFill>
              </a:rPr>
            </a:br>
            <a:r>
              <a:rPr lang="fr-BE" sz="700" b="0" spc="0" baseline="0" dirty="0">
                <a:solidFill>
                  <a:schemeClr val="tx1"/>
                </a:solidFill>
              </a:rPr>
              <a:t>on the Horizon Europe. Information on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some</a:t>
            </a:r>
            <a:r>
              <a:rPr lang="fr-BE" sz="700" b="0" spc="0" baseline="0" dirty="0">
                <a:solidFill>
                  <a:schemeClr val="tx1"/>
                </a:solidFill>
              </a:rPr>
              <a:t> parts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is</a:t>
            </a:r>
            <a:r>
              <a:rPr lang="fr-BE" sz="700" b="0" spc="0" baseline="0" dirty="0">
                <a:solidFill>
                  <a:schemeClr val="tx1"/>
                </a:solidFill>
              </a:rPr>
              <a:t>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pending</a:t>
            </a:r>
            <a:r>
              <a:rPr lang="fr-BE" sz="700" b="0" spc="0" baseline="0" dirty="0">
                <a:solidFill>
                  <a:schemeClr val="tx1"/>
                </a:solidFill>
              </a:rPr>
              <a:t>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revision</a:t>
            </a:r>
            <a:r>
              <a:rPr lang="fr-BE" sz="700" b="0" spc="0" baseline="0" dirty="0">
                <a:solidFill>
                  <a:schemeClr val="tx1"/>
                </a:solidFill>
              </a:rPr>
              <a:t>.</a:t>
            </a: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BE" sz="700" b="0" spc="0" baseline="0" dirty="0">
                <a:solidFill>
                  <a:schemeClr val="tx1"/>
                </a:solidFill>
              </a:rPr>
              <a:t>19 March 2021</a:t>
            </a:r>
          </a:p>
          <a:p>
            <a:pPr marL="0" indent="0" algn="l">
              <a:spcBef>
                <a:spcPts val="1200"/>
              </a:spcBef>
              <a:buNone/>
            </a:pPr>
            <a:endParaRPr lang="en-GB" sz="700" b="0" spc="0" baseline="0" dirty="0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01800" y="3023302"/>
            <a:ext cx="3255743" cy="2292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</a:t>
            </a:r>
            <a:r>
              <a:rPr lang="en-US" b="1" baseline="0" dirty="0">
                <a:solidFill>
                  <a:schemeClr val="tx2"/>
                </a:solidFill>
              </a:rPr>
              <a:t> EU</a:t>
            </a:r>
            <a:endParaRPr lang="en-GB" b="1" spc="60" baseline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394789" y="4632207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394789" y="2886814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894" y="4255220"/>
            <a:ext cx="1001297" cy="132888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 userDrawn="1"/>
        </p:nvSpPr>
        <p:spPr>
          <a:xfrm>
            <a:off x="8161374" y="3060726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RESEARCH</a:t>
            </a:r>
            <a:r>
              <a:rPr lang="en-US" sz="3600" b="1" spc="-600" baseline="0" dirty="0">
                <a:solidFill>
                  <a:schemeClr val="bg1"/>
                </a:solidFill>
              </a:rPr>
              <a:t> </a:t>
            </a:r>
            <a:r>
              <a:rPr lang="en-US" sz="3600" b="1" spc="-800" baseline="0" dirty="0">
                <a:solidFill>
                  <a:schemeClr val="bg1"/>
                </a:solidFill>
              </a:rPr>
              <a:t>&amp;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8201800" y="3778638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spc="100" baseline="0" dirty="0">
                <a:solidFill>
                  <a:schemeClr val="bg1"/>
                </a:solidFill>
              </a:rPr>
              <a:t>INNOVATION</a:t>
            </a:r>
          </a:p>
          <a:p>
            <a:r>
              <a:rPr lang="en-US" sz="1900" b="1" spc="60" baseline="0" dirty="0">
                <a:solidFill>
                  <a:schemeClr val="tx2"/>
                </a:solidFill>
              </a:rPr>
              <a:t>PROGRAMME </a:t>
            </a:r>
            <a:r>
              <a:rPr lang="en-US" b="1" spc="60" baseline="0" dirty="0">
                <a:solidFill>
                  <a:schemeClr val="tx2"/>
                </a:solidFill>
              </a:rPr>
              <a:t>2021 – 27</a:t>
            </a:r>
            <a:endParaRPr lang="en-GB" b="1" spc="6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6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942576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77697" y="5863656"/>
            <a:ext cx="8318374" cy="548594"/>
          </a:xfrm>
          <a:prstGeom prst="rect">
            <a:avLst/>
          </a:prstGeom>
        </p:spPr>
        <p:txBody>
          <a:bodyPr wrap="square" lIns="0" tIns="72000" rIns="0" bIns="72000" numCol="1" anchor="t" anchorCtr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  <a:br>
              <a:rPr lang="en-US" sz="600" b="0" kern="0" dirty="0">
                <a:solidFill>
                  <a:schemeClr val="tx1"/>
                </a:solidFill>
              </a:rPr>
            </a:br>
            <a:r>
              <a:rPr kumimoji="0" lang="en-US" alt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Image credits: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ivector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#249868181, #251163013, #273480523, #241215668, #245719946, #251163053, #252508849, #241215668,  #244690530, #222596698, #235536634, #263530636, #66009682, #273480523, #362422833;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petovarga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#366009967;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shooarts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 121467308, 2020. Source: Stock.Adobe.com. Icons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Flaticon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29" y="5994432"/>
            <a:ext cx="900000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286510"/>
          </a:xfrm>
          <a:custGeom>
            <a:avLst/>
            <a:gdLst/>
            <a:ahLst/>
            <a:cxnLst/>
            <a:rect l="l" t="t" r="r" b="b"/>
            <a:pathLst>
              <a:path w="12192000" h="1286510">
                <a:moveTo>
                  <a:pt x="12192000" y="0"/>
                </a:moveTo>
                <a:lnTo>
                  <a:pt x="0" y="0"/>
                </a:lnTo>
                <a:lnTo>
                  <a:pt x="0" y="1286255"/>
                </a:lnTo>
                <a:lnTo>
                  <a:pt x="12192000" y="12862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73056" y="327659"/>
            <a:ext cx="1799844" cy="6050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968" y="69342"/>
            <a:ext cx="9201785" cy="1040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2268" y="2064512"/>
            <a:ext cx="5347462" cy="3539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sng">
                <a:solidFill>
                  <a:srgbClr val="FAEDED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774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Accelerator</a:t>
            </a:r>
            <a:r>
              <a:rPr sz="3500" spc="-8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implementation</a:t>
            </a:r>
            <a:r>
              <a:rPr sz="3500" spc="-10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-</a:t>
            </a:r>
            <a:r>
              <a:rPr sz="3500" spc="-80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numbers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7763" y="1903476"/>
            <a:ext cx="5201920" cy="3051175"/>
          </a:xfrm>
          <a:custGeom>
            <a:avLst/>
            <a:gdLst/>
            <a:ahLst/>
            <a:cxnLst/>
            <a:rect l="l" t="t" r="r" b="b"/>
            <a:pathLst>
              <a:path w="5201920" h="3051175">
                <a:moveTo>
                  <a:pt x="5201412" y="0"/>
                </a:moveTo>
                <a:lnTo>
                  <a:pt x="0" y="0"/>
                </a:lnTo>
                <a:lnTo>
                  <a:pt x="0" y="3051048"/>
                </a:lnTo>
                <a:lnTo>
                  <a:pt x="5201412" y="3051048"/>
                </a:lnTo>
                <a:lnTo>
                  <a:pt x="5201412" y="0"/>
                </a:lnTo>
                <a:close/>
              </a:path>
            </a:pathLst>
          </a:custGeom>
          <a:solidFill>
            <a:srgbClr val="F0ED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7763" y="2084832"/>
            <a:ext cx="5201920" cy="2870200"/>
          </a:xfrm>
          <a:prstGeom prst="rect">
            <a:avLst/>
          </a:prstGeom>
          <a:solidFill>
            <a:srgbClr val="F0EDF8"/>
          </a:solidFill>
        </p:spPr>
        <p:txBody>
          <a:bodyPr vert="horz" wrap="square" lIns="0" tIns="118110" rIns="0" bIns="0" rtlCol="0">
            <a:spAutoFit/>
          </a:bodyPr>
          <a:lstStyle/>
          <a:p>
            <a:pPr marL="91440" marR="796290">
              <a:lnSpc>
                <a:spcPct val="100000"/>
              </a:lnSpc>
              <a:spcBef>
                <a:spcPts val="930"/>
              </a:spcBef>
            </a:pP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545</a:t>
            </a:r>
            <a:r>
              <a:rPr sz="2000" b="1" spc="-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C00000"/>
                </a:solidFill>
                <a:latin typeface="Segoe UI"/>
                <a:cs typeface="Segoe UI"/>
              </a:rPr>
              <a:t>contracts</a:t>
            </a:r>
            <a:r>
              <a:rPr sz="2000" spc="-2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0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grant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component signed</a:t>
            </a:r>
            <a:endParaRPr sz="2000">
              <a:latin typeface="Segoe UI"/>
              <a:cs typeface="Segoe U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€</a:t>
            </a:r>
            <a:r>
              <a:rPr sz="2000" b="1" spc="-3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944</a:t>
            </a:r>
            <a:r>
              <a:rPr sz="2000" b="1" spc="-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million</a:t>
            </a:r>
            <a:r>
              <a:rPr sz="2000" b="1" spc="-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disbursed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grants</a:t>
            </a:r>
            <a:endParaRPr sz="2000">
              <a:latin typeface="Segoe UI"/>
              <a:cs typeface="Segoe UI"/>
            </a:endParaRPr>
          </a:p>
          <a:p>
            <a:pPr marL="91440">
              <a:lnSpc>
                <a:spcPct val="100000"/>
              </a:lnSpc>
              <a:spcBef>
                <a:spcPts val="2400"/>
              </a:spcBef>
            </a:pPr>
            <a:r>
              <a:rPr sz="2000" b="1" u="sng" dirty="0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Segoe UI"/>
                <a:cs typeface="Segoe UI"/>
              </a:rPr>
              <a:t>EIC </a:t>
            </a:r>
            <a:r>
              <a:rPr sz="2000" b="1" u="sng" spc="-20" dirty="0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Segoe UI"/>
                <a:cs typeface="Segoe UI"/>
              </a:rPr>
              <a:t>Fund</a:t>
            </a:r>
            <a:endParaRPr sz="2000">
              <a:latin typeface="Segoe UI"/>
              <a:cs typeface="Segoe UI"/>
            </a:endParaRPr>
          </a:p>
          <a:p>
            <a:pPr marL="91440" marR="101600">
              <a:lnSpc>
                <a:spcPct val="100000"/>
              </a:lnSpc>
            </a:pP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135</a:t>
            </a:r>
            <a:r>
              <a:rPr sz="2000" b="1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companies</a:t>
            </a:r>
            <a:r>
              <a:rPr sz="20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0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Agreements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signed</a:t>
            </a:r>
            <a:r>
              <a:rPr sz="20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€</a:t>
            </a:r>
            <a:r>
              <a:rPr sz="2000" b="1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505</a:t>
            </a:r>
            <a:r>
              <a:rPr sz="2000" b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millions</a:t>
            </a:r>
            <a:r>
              <a:rPr sz="2000" b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disbursed</a:t>
            </a:r>
            <a:r>
              <a:rPr sz="2000" spc="50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Further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capital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provisioned</a:t>
            </a:r>
            <a:r>
              <a:rPr sz="20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Fund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in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amount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€1.1</a:t>
            </a:r>
            <a:r>
              <a:rPr sz="20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2C2C2C"/>
                </a:solidFill>
                <a:latin typeface="Segoe UI"/>
                <a:cs typeface="Segoe UI"/>
              </a:rPr>
              <a:t>billion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2784" y="1929383"/>
            <a:ext cx="5203190" cy="3027045"/>
          </a:xfrm>
          <a:custGeom>
            <a:avLst/>
            <a:gdLst/>
            <a:ahLst/>
            <a:cxnLst/>
            <a:rect l="l" t="t" r="r" b="b"/>
            <a:pathLst>
              <a:path w="5203190" h="3027045">
                <a:moveTo>
                  <a:pt x="5202936" y="0"/>
                </a:moveTo>
                <a:lnTo>
                  <a:pt x="0" y="0"/>
                </a:lnTo>
                <a:lnTo>
                  <a:pt x="0" y="3026664"/>
                </a:lnTo>
                <a:lnTo>
                  <a:pt x="5202936" y="3026664"/>
                </a:lnTo>
                <a:lnTo>
                  <a:pt x="5202936" y="0"/>
                </a:lnTo>
                <a:close/>
              </a:path>
            </a:pathLst>
          </a:custGeom>
          <a:solidFill>
            <a:srgbClr val="F0ED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72784" y="2034539"/>
            <a:ext cx="5203190" cy="2921635"/>
          </a:xfrm>
          <a:prstGeom prst="rect">
            <a:avLst/>
          </a:prstGeom>
          <a:solidFill>
            <a:srgbClr val="F0EDF8"/>
          </a:solidFill>
        </p:spPr>
        <p:txBody>
          <a:bodyPr vert="horz" wrap="square" lIns="0" tIns="1822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435"/>
              </a:spcBef>
            </a:pP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21</a:t>
            </a:r>
            <a:r>
              <a:rPr sz="2000" b="1" spc="-6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running</a:t>
            </a:r>
            <a:r>
              <a:rPr sz="2000" b="1" spc="-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projects</a:t>
            </a:r>
            <a:r>
              <a:rPr sz="2000" b="1" spc="-5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from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projects</a:t>
            </a:r>
            <a:r>
              <a:rPr sz="20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from</a:t>
            </a:r>
            <a:endParaRPr sz="2000">
              <a:latin typeface="Segoe UI"/>
              <a:cs typeface="Segoe UI"/>
            </a:endParaRPr>
          </a:p>
          <a:p>
            <a:pPr marL="92710">
              <a:lnSpc>
                <a:spcPct val="100000"/>
              </a:lnSpc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H2020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Accelerator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Pilot</a:t>
            </a:r>
            <a:endParaRPr sz="2000">
              <a:latin typeface="Segoe UI"/>
              <a:cs typeface="Segoe UI"/>
            </a:endParaRPr>
          </a:p>
          <a:p>
            <a:pPr marL="9271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€</a:t>
            </a:r>
            <a:r>
              <a:rPr sz="2000" b="1" spc="-3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547</a:t>
            </a:r>
            <a:r>
              <a:rPr sz="2000" b="1" spc="-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million</a:t>
            </a:r>
            <a:r>
              <a:rPr sz="2000" b="1" spc="-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disbursed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grants</a:t>
            </a:r>
            <a:endParaRPr sz="2000">
              <a:latin typeface="Segoe UI"/>
              <a:cs typeface="Segoe UI"/>
            </a:endParaRPr>
          </a:p>
          <a:p>
            <a:pPr marL="92710">
              <a:lnSpc>
                <a:spcPct val="100000"/>
              </a:lnSpc>
              <a:spcBef>
                <a:spcPts val="2400"/>
              </a:spcBef>
            </a:pPr>
            <a:r>
              <a:rPr sz="2000" b="1" u="sng" dirty="0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Segoe UI"/>
                <a:cs typeface="Segoe UI"/>
              </a:rPr>
              <a:t>EIC</a:t>
            </a:r>
            <a:r>
              <a:rPr sz="2000" b="1" u="sng" spc="-10" dirty="0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Segoe UI"/>
                <a:cs typeface="Segoe UI"/>
              </a:rPr>
              <a:t> </a:t>
            </a:r>
            <a:r>
              <a:rPr sz="2000" b="1" u="sng" spc="-20" dirty="0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Segoe UI"/>
                <a:cs typeface="Segoe UI"/>
              </a:rPr>
              <a:t>Fund</a:t>
            </a:r>
            <a:endParaRPr sz="2000">
              <a:latin typeface="Segoe UI"/>
              <a:cs typeface="Segoe UI"/>
            </a:endParaRPr>
          </a:p>
          <a:p>
            <a:pPr marL="92710" marR="101600">
              <a:lnSpc>
                <a:spcPct val="100000"/>
              </a:lnSpc>
            </a:pP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116</a:t>
            </a:r>
            <a:r>
              <a:rPr sz="2000" b="1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companies</a:t>
            </a:r>
            <a:r>
              <a:rPr sz="20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0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Agreements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signed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€</a:t>
            </a:r>
            <a:r>
              <a:rPr sz="2000" b="1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413</a:t>
            </a:r>
            <a:r>
              <a:rPr sz="20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millions</a:t>
            </a:r>
            <a:r>
              <a:rPr sz="20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disbursed</a:t>
            </a:r>
            <a:r>
              <a:rPr sz="2000" spc="50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Further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capital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provisioned</a:t>
            </a:r>
            <a:r>
              <a:rPr sz="20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Fund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in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amount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0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€243</a:t>
            </a:r>
            <a:r>
              <a:rPr sz="20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2C2C2C"/>
                </a:solidFill>
                <a:latin typeface="Segoe UI"/>
                <a:cs typeface="Segoe UI"/>
              </a:rPr>
              <a:t>millions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004" y="5219700"/>
            <a:ext cx="11062970" cy="1371600"/>
          </a:xfrm>
          <a:prstGeom prst="rect">
            <a:avLst/>
          </a:prstGeom>
          <a:solidFill>
            <a:srgbClr val="F0EDF8"/>
          </a:solidFill>
        </p:spPr>
        <p:txBody>
          <a:bodyPr vert="horz" wrap="square" lIns="0" tIns="100330" rIns="0" bIns="0" rtlCol="0">
            <a:spAutoFit/>
          </a:bodyPr>
          <a:lstStyle/>
          <a:p>
            <a:pPr marL="433705" indent="-342900">
              <a:lnSpc>
                <a:spcPct val="100000"/>
              </a:lnSpc>
              <a:spcBef>
                <a:spcPts val="790"/>
              </a:spcBef>
              <a:buClr>
                <a:srgbClr val="CD2C2E"/>
              </a:buClr>
              <a:buFont typeface="Arial MT"/>
              <a:buChar char="•"/>
              <a:tabLst>
                <a:tab pos="433705" algn="l"/>
              </a:tabLst>
            </a:pPr>
            <a:r>
              <a:rPr sz="2000" dirty="0">
                <a:solidFill>
                  <a:srgbClr val="414141"/>
                </a:solidFill>
                <a:latin typeface="Segoe UI"/>
                <a:cs typeface="Segoe UI"/>
              </a:rPr>
              <a:t>Over</a:t>
            </a:r>
            <a:r>
              <a:rPr sz="2000" spc="-1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414141"/>
                </a:solidFill>
                <a:latin typeface="Segoe UI"/>
                <a:cs typeface="Segoe UI"/>
              </a:rPr>
              <a:t>11</a:t>
            </a:r>
            <a:r>
              <a:rPr sz="2000" b="1" spc="-3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414141"/>
                </a:solidFill>
                <a:latin typeface="Segoe UI"/>
                <a:cs typeface="Segoe UI"/>
              </a:rPr>
              <a:t>000</a:t>
            </a:r>
            <a:r>
              <a:rPr sz="2000" b="1" spc="-3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414141"/>
                </a:solidFill>
                <a:latin typeface="Segoe UI"/>
                <a:cs typeface="Segoe UI"/>
              </a:rPr>
              <a:t>short</a:t>
            </a:r>
            <a:r>
              <a:rPr sz="2000" spc="-3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414141"/>
                </a:solidFill>
                <a:latin typeface="Segoe UI"/>
                <a:cs typeface="Segoe UI"/>
              </a:rPr>
              <a:t>applications</a:t>
            </a:r>
            <a:r>
              <a:rPr sz="2000" spc="-3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414141"/>
                </a:solidFill>
                <a:latin typeface="Segoe UI"/>
                <a:cs typeface="Segoe UI"/>
              </a:rPr>
              <a:t>submitted</a:t>
            </a:r>
            <a:r>
              <a:rPr sz="2000" spc="-4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414141"/>
                </a:solidFill>
                <a:latin typeface="Segoe UI"/>
                <a:cs typeface="Segoe UI"/>
              </a:rPr>
              <a:t>since</a:t>
            </a:r>
            <a:r>
              <a:rPr sz="2000" spc="-1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414141"/>
                </a:solidFill>
                <a:latin typeface="Segoe UI"/>
                <a:cs typeface="Segoe UI"/>
              </a:rPr>
              <a:t>2021</a:t>
            </a:r>
            <a:endParaRPr sz="2000">
              <a:latin typeface="Segoe UI"/>
              <a:cs typeface="Segoe UI"/>
            </a:endParaRPr>
          </a:p>
          <a:p>
            <a:pPr marL="433705" indent="-342900">
              <a:lnSpc>
                <a:spcPct val="100000"/>
              </a:lnSpc>
              <a:buClr>
                <a:srgbClr val="CD2C2E"/>
              </a:buClr>
              <a:buFont typeface="Arial MT"/>
              <a:buChar char="•"/>
              <a:tabLst>
                <a:tab pos="433705" algn="l"/>
              </a:tabLst>
            </a:pPr>
            <a:r>
              <a:rPr sz="2000" dirty="0">
                <a:solidFill>
                  <a:srgbClr val="414141"/>
                </a:solidFill>
                <a:latin typeface="Segoe UI"/>
                <a:cs typeface="Segoe UI"/>
              </a:rPr>
              <a:t>Around</a:t>
            </a:r>
            <a:r>
              <a:rPr sz="2000" spc="-4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414141"/>
                </a:solidFill>
                <a:latin typeface="Segoe UI"/>
                <a:cs typeface="Segoe UI"/>
              </a:rPr>
              <a:t>5</a:t>
            </a:r>
            <a:r>
              <a:rPr sz="2000" b="1" spc="-4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414141"/>
                </a:solidFill>
                <a:latin typeface="Segoe UI"/>
                <a:cs typeface="Segoe UI"/>
              </a:rPr>
              <a:t>500</a:t>
            </a:r>
            <a:r>
              <a:rPr sz="2000" b="1" spc="-3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414141"/>
                </a:solidFill>
                <a:latin typeface="Segoe UI"/>
                <a:cs typeface="Segoe UI"/>
              </a:rPr>
              <a:t>full</a:t>
            </a:r>
            <a:r>
              <a:rPr sz="2000" spc="-2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414141"/>
                </a:solidFill>
                <a:latin typeface="Segoe UI"/>
                <a:cs typeface="Segoe UI"/>
              </a:rPr>
              <a:t>applications</a:t>
            </a:r>
            <a:r>
              <a:rPr sz="2000" spc="-3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414141"/>
                </a:solidFill>
                <a:latin typeface="Segoe UI"/>
                <a:cs typeface="Segoe UI"/>
              </a:rPr>
              <a:t>submitted</a:t>
            </a:r>
            <a:r>
              <a:rPr sz="2000" spc="-5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414141"/>
                </a:solidFill>
                <a:latin typeface="Segoe UI"/>
                <a:cs typeface="Segoe UI"/>
              </a:rPr>
              <a:t>since</a:t>
            </a:r>
            <a:r>
              <a:rPr sz="2000" spc="-20" dirty="0">
                <a:solidFill>
                  <a:srgbClr val="414141"/>
                </a:solidFill>
                <a:latin typeface="Segoe UI"/>
                <a:cs typeface="Segoe UI"/>
              </a:rPr>
              <a:t> 2021</a:t>
            </a:r>
            <a:endParaRPr sz="2000">
              <a:latin typeface="Segoe UI"/>
              <a:cs typeface="Segoe UI"/>
            </a:endParaRPr>
          </a:p>
          <a:p>
            <a:pPr marL="433705" indent="-342900">
              <a:lnSpc>
                <a:spcPct val="100000"/>
              </a:lnSpc>
              <a:spcBef>
                <a:spcPts val="10"/>
              </a:spcBef>
              <a:buClr>
                <a:srgbClr val="CD2C2E"/>
              </a:buClr>
              <a:buFont typeface="Arial MT"/>
              <a:buChar char="•"/>
              <a:tabLst>
                <a:tab pos="433705" algn="l"/>
              </a:tabLst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654</a:t>
            </a:r>
            <a:r>
              <a:rPr sz="1800" b="1" spc="-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5F5F5F"/>
                </a:solidFill>
                <a:latin typeface="Segoe UI"/>
                <a:cs typeface="Segoe UI"/>
              </a:rPr>
              <a:t>Companies</a:t>
            </a:r>
            <a:r>
              <a:rPr sz="1800" b="1" spc="-65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5F5F5F"/>
                </a:solidFill>
                <a:latin typeface="Segoe UI"/>
                <a:cs typeface="Segoe UI"/>
              </a:rPr>
              <a:t>selected</a:t>
            </a:r>
            <a:endParaRPr sz="1800">
              <a:latin typeface="Segoe UI"/>
              <a:cs typeface="Segoe UI"/>
            </a:endParaRPr>
          </a:p>
          <a:p>
            <a:pPr marL="433705" indent="-342900">
              <a:lnSpc>
                <a:spcPct val="100000"/>
              </a:lnSpc>
              <a:buClr>
                <a:srgbClr val="CD2C2E"/>
              </a:buClr>
              <a:buFont typeface="Arial MT"/>
              <a:buChar char="•"/>
              <a:tabLst>
                <a:tab pos="433705" algn="l"/>
              </a:tabLst>
            </a:pP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~€1.267b</a:t>
            </a:r>
            <a:r>
              <a:rPr sz="1800" b="1" spc="-5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5F5F5F"/>
                </a:solidFill>
                <a:latin typeface="Segoe UI"/>
                <a:cs typeface="Segoe UI"/>
              </a:rPr>
              <a:t>grant</a:t>
            </a:r>
            <a:r>
              <a:rPr sz="1800" b="1" spc="-95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Segoe UI"/>
                <a:cs typeface="Segoe UI"/>
              </a:rPr>
              <a:t>€2.05b</a:t>
            </a:r>
            <a:r>
              <a:rPr sz="1800" b="1" spc="-6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5F5F5F"/>
                </a:solidFill>
                <a:latin typeface="Segoe UI"/>
                <a:cs typeface="Segoe UI"/>
              </a:rPr>
              <a:t>investments</a:t>
            </a:r>
            <a:r>
              <a:rPr sz="1800" b="1" spc="-7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requested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50847" y="1507236"/>
            <a:ext cx="2915920" cy="577850"/>
          </a:xfrm>
          <a:custGeom>
            <a:avLst/>
            <a:gdLst/>
            <a:ahLst/>
            <a:cxnLst/>
            <a:rect l="l" t="t" r="r" b="b"/>
            <a:pathLst>
              <a:path w="2915920" h="577850">
                <a:moveTo>
                  <a:pt x="2915412" y="0"/>
                </a:moveTo>
                <a:lnTo>
                  <a:pt x="0" y="0"/>
                </a:lnTo>
                <a:lnTo>
                  <a:pt x="0" y="577596"/>
                </a:lnTo>
                <a:lnTo>
                  <a:pt x="2915412" y="577596"/>
                </a:lnTo>
                <a:lnTo>
                  <a:pt x="291541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50847" y="1507236"/>
            <a:ext cx="2915920" cy="39624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82550" rIns="0" bIns="0" rtlCol="0">
            <a:spAutoFit/>
          </a:bodyPr>
          <a:lstStyle/>
          <a:p>
            <a:pPr marL="206375">
              <a:lnSpc>
                <a:spcPts val="2470"/>
              </a:lnSpc>
              <a:spcBef>
                <a:spcPts val="650"/>
              </a:spcBef>
            </a:pPr>
            <a:r>
              <a:rPr sz="2600" dirty="0">
                <a:solidFill>
                  <a:srgbClr val="FFFFFF"/>
                </a:solidFill>
                <a:latin typeface="Segoe UI Semibold"/>
                <a:cs typeface="Segoe UI Semibold"/>
              </a:rPr>
              <a:t>Horizon</a:t>
            </a:r>
            <a:r>
              <a:rPr sz="2600" spc="-5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EUROPE</a:t>
            </a:r>
            <a:endParaRPr sz="2600">
              <a:latin typeface="Segoe UI Semibold"/>
              <a:cs typeface="Segoe UI Semi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06868" y="1420367"/>
            <a:ext cx="2519680" cy="614680"/>
          </a:xfrm>
          <a:custGeom>
            <a:avLst/>
            <a:gdLst/>
            <a:ahLst/>
            <a:cxnLst/>
            <a:rect l="l" t="t" r="r" b="b"/>
            <a:pathLst>
              <a:path w="2519679" h="614680">
                <a:moveTo>
                  <a:pt x="2519172" y="0"/>
                </a:moveTo>
                <a:lnTo>
                  <a:pt x="0" y="0"/>
                </a:lnTo>
                <a:lnTo>
                  <a:pt x="0" y="614172"/>
                </a:lnTo>
                <a:lnTo>
                  <a:pt x="2519172" y="614172"/>
                </a:lnTo>
                <a:lnTo>
                  <a:pt x="25191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06868" y="1420367"/>
            <a:ext cx="2519680" cy="5092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00965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795"/>
              </a:spcBef>
            </a:pPr>
            <a:r>
              <a:rPr sz="2600" spc="-50" dirty="0">
                <a:solidFill>
                  <a:srgbClr val="FFFFFF"/>
                </a:solidFill>
                <a:latin typeface="Segoe UI Semibold"/>
                <a:cs typeface="Segoe UI Semibold"/>
              </a:rPr>
              <a:t>PILOT</a:t>
            </a:r>
            <a:r>
              <a:rPr sz="2600" spc="-9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(H2020)</a:t>
            </a:r>
            <a:endParaRPr sz="2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907" y="2013330"/>
            <a:ext cx="10943590" cy="26739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9900" marR="942975" indent="-457200">
              <a:lnSpc>
                <a:spcPts val="3020"/>
              </a:lnSpc>
              <a:spcBef>
                <a:spcPts val="480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800" b="1" dirty="0">
                <a:solidFill>
                  <a:srgbClr val="C00000"/>
                </a:solidFill>
                <a:latin typeface="Segoe UI"/>
                <a:cs typeface="Segoe UI"/>
              </a:rPr>
              <a:t>Incentivised</a:t>
            </a:r>
            <a:r>
              <a:rPr sz="2800" b="1" spc="-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Segoe UI"/>
                <a:cs typeface="Segoe UI"/>
              </a:rPr>
              <a:t>over</a:t>
            </a:r>
            <a:r>
              <a:rPr sz="2800" b="1" spc="-6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Segoe UI"/>
                <a:cs typeface="Segoe UI"/>
              </a:rPr>
              <a:t>€12</a:t>
            </a:r>
            <a:r>
              <a:rPr sz="2800" b="1" spc="-5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Segoe UI"/>
                <a:cs typeface="Segoe UI"/>
              </a:rPr>
              <a:t>billion</a:t>
            </a:r>
            <a:r>
              <a:rPr sz="2800" b="1" spc="-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414141"/>
                </a:solidFill>
                <a:latin typeface="Segoe UI"/>
                <a:cs typeface="Segoe UI"/>
              </a:rPr>
              <a:t>in</a:t>
            </a:r>
            <a:r>
              <a:rPr sz="2800" spc="-7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414141"/>
                </a:solidFill>
                <a:latin typeface="Segoe UI"/>
                <a:cs typeface="Segoe UI"/>
              </a:rPr>
              <a:t>follow-</a:t>
            </a:r>
            <a:r>
              <a:rPr sz="2800" dirty="0">
                <a:solidFill>
                  <a:srgbClr val="414141"/>
                </a:solidFill>
                <a:latin typeface="Segoe UI"/>
                <a:cs typeface="Segoe UI"/>
              </a:rPr>
              <a:t>on</a:t>
            </a:r>
            <a:r>
              <a:rPr sz="2800" spc="-5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414141"/>
                </a:solidFill>
                <a:latin typeface="Segoe UI"/>
                <a:cs typeface="Segoe UI"/>
              </a:rPr>
              <a:t>investments</a:t>
            </a:r>
            <a:r>
              <a:rPr sz="2800" spc="-7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414141"/>
                </a:solidFill>
                <a:latin typeface="Segoe UI"/>
                <a:cs typeface="Segoe UI"/>
              </a:rPr>
              <a:t>in</a:t>
            </a:r>
            <a:r>
              <a:rPr sz="2800" spc="-7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800" spc="-25" dirty="0">
                <a:solidFill>
                  <a:srgbClr val="414141"/>
                </a:solidFill>
                <a:latin typeface="Segoe UI"/>
                <a:cs typeface="Segoe UI"/>
              </a:rPr>
              <a:t>its </a:t>
            </a:r>
            <a:r>
              <a:rPr sz="2800" dirty="0">
                <a:solidFill>
                  <a:srgbClr val="414141"/>
                </a:solidFill>
                <a:latin typeface="Segoe UI"/>
                <a:cs typeface="Segoe UI"/>
              </a:rPr>
              <a:t>portfolio</a:t>
            </a:r>
            <a:r>
              <a:rPr sz="2800" spc="3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414141"/>
                </a:solidFill>
                <a:latin typeface="Segoe UI"/>
                <a:cs typeface="Segoe UI"/>
              </a:rPr>
              <a:t>companies</a:t>
            </a:r>
            <a:endParaRPr sz="2800">
              <a:latin typeface="Segoe UI"/>
              <a:cs typeface="Segoe UI"/>
            </a:endParaRPr>
          </a:p>
          <a:p>
            <a:pPr marL="469900" marR="5080" indent="-457200">
              <a:lnSpc>
                <a:spcPts val="3030"/>
              </a:lnSpc>
              <a:spcBef>
                <a:spcPts val="2700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  <a:tab pos="9666605" algn="l"/>
              </a:tabLst>
            </a:pPr>
            <a:r>
              <a:rPr sz="2800" b="1" dirty="0">
                <a:solidFill>
                  <a:srgbClr val="C00000"/>
                </a:solidFill>
                <a:latin typeface="Segoe UI"/>
                <a:cs typeface="Segoe UI"/>
              </a:rPr>
              <a:t>Combined</a:t>
            </a:r>
            <a:r>
              <a:rPr sz="2800" b="1" spc="-6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Segoe UI"/>
                <a:cs typeface="Segoe UI"/>
              </a:rPr>
              <a:t>valuation</a:t>
            </a:r>
            <a:r>
              <a:rPr sz="2800" b="1" spc="-5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Segoe UI"/>
                <a:cs typeface="Segoe UI"/>
              </a:rPr>
              <a:t>of</a:t>
            </a:r>
            <a:r>
              <a:rPr sz="2800" b="1" spc="-9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Segoe UI"/>
                <a:cs typeface="Segoe UI"/>
              </a:rPr>
              <a:t>€70</a:t>
            </a:r>
            <a:r>
              <a:rPr sz="2800" b="1" spc="-9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Segoe UI"/>
                <a:cs typeface="Segoe UI"/>
              </a:rPr>
              <a:t>billion</a:t>
            </a:r>
            <a:r>
              <a:rPr sz="2800" b="1" spc="-4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414141"/>
                </a:solidFill>
                <a:latin typeface="Segoe UI"/>
                <a:cs typeface="Segoe UI"/>
              </a:rPr>
              <a:t>including</a:t>
            </a:r>
            <a:r>
              <a:rPr sz="2800" spc="-9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414141"/>
                </a:solidFill>
                <a:latin typeface="Segoe UI"/>
                <a:cs typeface="Segoe UI"/>
              </a:rPr>
              <a:t>8</a:t>
            </a:r>
            <a:r>
              <a:rPr sz="2800" spc="-10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414141"/>
                </a:solidFill>
                <a:latin typeface="Segoe UI"/>
                <a:cs typeface="Segoe UI"/>
              </a:rPr>
              <a:t>Unicorns</a:t>
            </a:r>
            <a:r>
              <a:rPr sz="2800" dirty="0">
                <a:solidFill>
                  <a:srgbClr val="414141"/>
                </a:solidFill>
                <a:latin typeface="Segoe UI"/>
                <a:cs typeface="Segoe UI"/>
              </a:rPr>
              <a:t>	and</a:t>
            </a:r>
            <a:r>
              <a:rPr sz="2800" spc="-5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800" spc="-25" dirty="0">
                <a:solidFill>
                  <a:srgbClr val="414141"/>
                </a:solidFill>
                <a:latin typeface="Segoe UI"/>
                <a:cs typeface="Segoe UI"/>
              </a:rPr>
              <a:t>150 </a:t>
            </a:r>
            <a:r>
              <a:rPr sz="2800" spc="-10" dirty="0">
                <a:solidFill>
                  <a:srgbClr val="414141"/>
                </a:solidFill>
                <a:latin typeface="Segoe UI"/>
                <a:cs typeface="Segoe UI"/>
              </a:rPr>
              <a:t>Centaurs</a:t>
            </a:r>
            <a:endParaRPr sz="28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31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C00000"/>
                </a:solidFill>
                <a:latin typeface="Segoe UI"/>
                <a:cs typeface="Segoe UI"/>
              </a:rPr>
              <a:t>19%</a:t>
            </a:r>
            <a:r>
              <a:rPr sz="2800" b="1" spc="-5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414141"/>
                </a:solidFill>
                <a:latin typeface="Segoe UI"/>
                <a:cs typeface="Segoe UI"/>
              </a:rPr>
              <a:t>of</a:t>
            </a:r>
            <a:r>
              <a:rPr sz="2800" spc="-6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414141"/>
                </a:solidFill>
                <a:latin typeface="Segoe UI"/>
                <a:cs typeface="Segoe UI"/>
              </a:rPr>
              <a:t>funding</a:t>
            </a:r>
            <a:r>
              <a:rPr sz="2800" spc="-3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414141"/>
                </a:solidFill>
                <a:latin typeface="Segoe UI"/>
                <a:cs typeface="Segoe UI"/>
              </a:rPr>
              <a:t>for</a:t>
            </a:r>
            <a:r>
              <a:rPr sz="2800" spc="-5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800" b="1" spc="-30" dirty="0">
                <a:solidFill>
                  <a:srgbClr val="C00000"/>
                </a:solidFill>
                <a:latin typeface="Segoe UI"/>
                <a:cs typeface="Segoe UI"/>
              </a:rPr>
              <a:t>women-</a:t>
            </a:r>
            <a:r>
              <a:rPr sz="2800" b="1" dirty="0">
                <a:solidFill>
                  <a:srgbClr val="C00000"/>
                </a:solidFill>
                <a:latin typeface="Segoe UI"/>
                <a:cs typeface="Segoe UI"/>
              </a:rPr>
              <a:t>led</a:t>
            </a:r>
            <a:r>
              <a:rPr sz="2800" b="1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414141"/>
                </a:solidFill>
                <a:latin typeface="Segoe UI"/>
                <a:cs typeface="Segoe UI"/>
              </a:rPr>
              <a:t>companies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Accelerator</a:t>
            </a:r>
            <a:r>
              <a:rPr sz="3500" spc="-7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implementation</a:t>
            </a:r>
            <a:r>
              <a:rPr sz="3500" spc="-10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-</a:t>
            </a:r>
            <a:r>
              <a:rPr sz="3500" spc="-80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impact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952" y="599947"/>
            <a:ext cx="324294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dirty="0">
                <a:latin typeface="Segoe UI Semibold"/>
                <a:cs typeface="Segoe UI Semibold"/>
              </a:rPr>
              <a:t>Novelties</a:t>
            </a:r>
            <a:r>
              <a:rPr sz="4400" spc="-85" dirty="0">
                <a:latin typeface="Segoe UI Semibold"/>
                <a:cs typeface="Segoe UI Semibold"/>
              </a:rPr>
              <a:t> </a:t>
            </a:r>
            <a:r>
              <a:rPr sz="4400" spc="-25" dirty="0">
                <a:latin typeface="Segoe UI Semibold"/>
                <a:cs typeface="Segoe UI Semibold"/>
              </a:rPr>
              <a:t>in </a:t>
            </a:r>
            <a:r>
              <a:rPr sz="4400" dirty="0">
                <a:latin typeface="Segoe UI Semibold"/>
                <a:cs typeface="Segoe UI Semibold"/>
              </a:rPr>
              <a:t>the</a:t>
            </a:r>
            <a:r>
              <a:rPr sz="4400" spc="-15" dirty="0">
                <a:latin typeface="Segoe UI Semibold"/>
                <a:cs typeface="Segoe UI Semibold"/>
              </a:rPr>
              <a:t> </a:t>
            </a:r>
            <a:r>
              <a:rPr sz="4400" dirty="0">
                <a:latin typeface="Segoe UI Semibold"/>
                <a:cs typeface="Segoe UI Semibold"/>
              </a:rPr>
              <a:t>2025</a:t>
            </a:r>
            <a:r>
              <a:rPr sz="4400" spc="-45" dirty="0">
                <a:latin typeface="Segoe UI Semibold"/>
                <a:cs typeface="Segoe UI Semibold"/>
              </a:rPr>
              <a:t> </a:t>
            </a:r>
            <a:r>
              <a:rPr sz="4400" spc="-20" dirty="0">
                <a:latin typeface="Segoe UI Semibold"/>
                <a:cs typeface="Segoe UI Semibold"/>
              </a:rPr>
              <a:t>call</a:t>
            </a:r>
            <a:endParaRPr sz="4400">
              <a:latin typeface="Segoe UI Semibold"/>
              <a:cs typeface="Segoe UI 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0" y="-2"/>
            <a:ext cx="70408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3056" y="327659"/>
            <a:ext cx="1799844" cy="6050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5104" y="4732018"/>
            <a:ext cx="2596896" cy="21259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776716" y="6769607"/>
            <a:ext cx="643255" cy="88900"/>
          </a:xfrm>
          <a:custGeom>
            <a:avLst/>
            <a:gdLst/>
            <a:ahLst/>
            <a:cxnLst/>
            <a:rect l="l" t="t" r="r" b="b"/>
            <a:pathLst>
              <a:path w="643254" h="88900">
                <a:moveTo>
                  <a:pt x="643127" y="0"/>
                </a:moveTo>
                <a:lnTo>
                  <a:pt x="0" y="0"/>
                </a:lnTo>
                <a:lnTo>
                  <a:pt x="0" y="88392"/>
                </a:lnTo>
                <a:lnTo>
                  <a:pt x="643127" y="88392"/>
                </a:lnTo>
                <a:lnTo>
                  <a:pt x="643127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9528" y="5500115"/>
            <a:ext cx="807720" cy="265430"/>
          </a:xfrm>
          <a:custGeom>
            <a:avLst/>
            <a:gdLst/>
            <a:ahLst/>
            <a:cxnLst/>
            <a:rect l="l" t="t" r="r" b="b"/>
            <a:pathLst>
              <a:path w="807720" h="265429">
                <a:moveTo>
                  <a:pt x="807720" y="0"/>
                </a:moveTo>
                <a:lnTo>
                  <a:pt x="0" y="0"/>
                </a:lnTo>
                <a:lnTo>
                  <a:pt x="0" y="265176"/>
                </a:lnTo>
                <a:lnTo>
                  <a:pt x="807720" y="265176"/>
                </a:lnTo>
                <a:lnTo>
                  <a:pt x="807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9144"/>
            <a:ext cx="12192000" cy="1286510"/>
            <a:chOff x="0" y="9144"/>
            <a:chExt cx="12192000" cy="1286510"/>
          </a:xfrm>
        </p:grpSpPr>
        <p:sp>
          <p:nvSpPr>
            <p:cNvPr id="7" name="object 7"/>
            <p:cNvSpPr/>
            <p:nvPr/>
          </p:nvSpPr>
          <p:spPr>
            <a:xfrm>
              <a:off x="0" y="9144"/>
              <a:ext cx="12192000" cy="1286510"/>
            </a:xfrm>
            <a:custGeom>
              <a:avLst/>
              <a:gdLst/>
              <a:ahLst/>
              <a:cxnLst/>
              <a:rect l="l" t="t" r="r" b="b"/>
              <a:pathLst>
                <a:path w="12192000" h="1286510">
                  <a:moveTo>
                    <a:pt x="12192000" y="0"/>
                  </a:moveTo>
                  <a:lnTo>
                    <a:pt x="0" y="0"/>
                  </a:lnTo>
                  <a:lnTo>
                    <a:pt x="0" y="1286002"/>
                  </a:lnTo>
                  <a:lnTo>
                    <a:pt x="12192000" y="128600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43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4580" y="327659"/>
              <a:ext cx="1799844" cy="60502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03631" y="1370456"/>
            <a:ext cx="10808970" cy="5194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CC2D2D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dirty="0">
                <a:latin typeface="Segoe UI"/>
                <a:cs typeface="Segoe UI"/>
              </a:rPr>
              <a:t>Small</a:t>
            </a:r>
            <a:r>
              <a:rPr sz="2200" spc="18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budget</a:t>
            </a:r>
            <a:r>
              <a:rPr sz="2200" spc="19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reduction:</a:t>
            </a:r>
            <a:r>
              <a:rPr sz="2200" spc="195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634M</a:t>
            </a:r>
            <a:r>
              <a:rPr sz="2200" b="1" spc="19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total</a:t>
            </a:r>
            <a:r>
              <a:rPr sz="2200" spc="20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in</a:t>
            </a:r>
            <a:r>
              <a:rPr sz="2200" spc="19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2025</a:t>
            </a:r>
            <a:r>
              <a:rPr sz="2200" spc="19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vs</a:t>
            </a:r>
            <a:r>
              <a:rPr sz="2200" spc="21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675M</a:t>
            </a:r>
            <a:r>
              <a:rPr sz="2200" spc="20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in</a:t>
            </a:r>
            <a:r>
              <a:rPr sz="2200" spc="21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2024</a:t>
            </a:r>
            <a:r>
              <a:rPr sz="2200" spc="195" dirty="0">
                <a:latin typeface="Segoe UI"/>
                <a:cs typeface="Segoe UI"/>
              </a:rPr>
              <a:t> </a:t>
            </a:r>
            <a:r>
              <a:rPr sz="2200" i="1" dirty="0">
                <a:latin typeface="Segoe UI"/>
                <a:cs typeface="Segoe UI"/>
              </a:rPr>
              <a:t>(but</a:t>
            </a:r>
            <a:r>
              <a:rPr sz="2200" i="1" spc="190" dirty="0">
                <a:latin typeface="Segoe UI"/>
                <a:cs typeface="Segoe UI"/>
              </a:rPr>
              <a:t> </a:t>
            </a:r>
            <a:r>
              <a:rPr sz="2200" i="1" dirty="0">
                <a:latin typeface="Segoe UI"/>
                <a:cs typeface="Segoe UI"/>
              </a:rPr>
              <a:t>additional</a:t>
            </a:r>
            <a:r>
              <a:rPr sz="2200" i="1" spc="195" dirty="0">
                <a:latin typeface="Segoe UI"/>
                <a:cs typeface="Segoe UI"/>
              </a:rPr>
              <a:t> </a:t>
            </a:r>
            <a:r>
              <a:rPr sz="2200" i="1" spc="-20" dirty="0">
                <a:latin typeface="Segoe UI"/>
                <a:cs typeface="Segoe UI"/>
              </a:rPr>
              <a:t>300M</a:t>
            </a:r>
            <a:endParaRPr sz="22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200" i="1" spc="-10" dirty="0">
                <a:latin typeface="Segoe UI"/>
                <a:cs typeface="Segoe UI"/>
              </a:rPr>
              <a:t>available</a:t>
            </a:r>
            <a:r>
              <a:rPr sz="2200" i="1" spc="-90" dirty="0">
                <a:latin typeface="Segoe UI"/>
                <a:cs typeface="Segoe UI"/>
              </a:rPr>
              <a:t> </a:t>
            </a:r>
            <a:r>
              <a:rPr sz="2200" i="1" dirty="0">
                <a:latin typeface="Segoe UI"/>
                <a:cs typeface="Segoe UI"/>
              </a:rPr>
              <a:t>through</a:t>
            </a:r>
            <a:r>
              <a:rPr sz="2200" i="1" spc="-114" dirty="0">
                <a:latin typeface="Segoe UI"/>
                <a:cs typeface="Segoe UI"/>
              </a:rPr>
              <a:t> </a:t>
            </a:r>
            <a:r>
              <a:rPr sz="2200" i="1" dirty="0">
                <a:latin typeface="Segoe UI"/>
                <a:cs typeface="Segoe UI"/>
              </a:rPr>
              <a:t>STEP</a:t>
            </a:r>
            <a:r>
              <a:rPr sz="2200" i="1" spc="-105" dirty="0">
                <a:latin typeface="Segoe UI"/>
                <a:cs typeface="Segoe UI"/>
              </a:rPr>
              <a:t> </a:t>
            </a:r>
            <a:r>
              <a:rPr sz="2200" i="1" dirty="0">
                <a:latin typeface="Segoe UI"/>
                <a:cs typeface="Segoe UI"/>
              </a:rPr>
              <a:t>scale</a:t>
            </a:r>
            <a:r>
              <a:rPr sz="2200" i="1" spc="-85" dirty="0">
                <a:latin typeface="Segoe UI"/>
                <a:cs typeface="Segoe UI"/>
              </a:rPr>
              <a:t> </a:t>
            </a:r>
            <a:r>
              <a:rPr sz="2200" i="1" dirty="0">
                <a:latin typeface="Segoe UI"/>
                <a:cs typeface="Segoe UI"/>
              </a:rPr>
              <a:t>up</a:t>
            </a:r>
            <a:r>
              <a:rPr sz="2200" i="1" spc="-135" dirty="0">
                <a:latin typeface="Segoe UI"/>
                <a:cs typeface="Segoe UI"/>
              </a:rPr>
              <a:t> </a:t>
            </a:r>
            <a:r>
              <a:rPr sz="2200" i="1" spc="-10" dirty="0">
                <a:latin typeface="Segoe UI"/>
                <a:cs typeface="Segoe UI"/>
              </a:rPr>
              <a:t>call)</a:t>
            </a:r>
            <a:endParaRPr sz="2200">
              <a:latin typeface="Segoe UI"/>
              <a:cs typeface="Segoe UI"/>
            </a:endParaRPr>
          </a:p>
          <a:p>
            <a:pPr marL="299085" marR="6985" indent="-287020">
              <a:lnSpc>
                <a:spcPct val="100000"/>
              </a:lnSpc>
              <a:spcBef>
                <a:spcPts val="5"/>
              </a:spcBef>
              <a:buClr>
                <a:srgbClr val="CC2D2D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dirty="0">
                <a:latin typeface="Segoe UI"/>
                <a:cs typeface="Segoe UI"/>
              </a:rPr>
              <a:t>Maximum</a:t>
            </a:r>
            <a:r>
              <a:rPr sz="2200" spc="14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amount</a:t>
            </a:r>
            <a:r>
              <a:rPr sz="2200" spc="13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of</a:t>
            </a:r>
            <a:r>
              <a:rPr sz="2200" spc="12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investment</a:t>
            </a:r>
            <a:r>
              <a:rPr sz="2200" spc="14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lowered</a:t>
            </a:r>
            <a:r>
              <a:rPr sz="2200" spc="13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from</a:t>
            </a:r>
            <a:r>
              <a:rPr sz="2200" spc="13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15M</a:t>
            </a:r>
            <a:r>
              <a:rPr sz="2200" spc="12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to</a:t>
            </a:r>
            <a:r>
              <a:rPr sz="2200" spc="120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10M</a:t>
            </a:r>
            <a:r>
              <a:rPr sz="2200" b="1" spc="110" dirty="0">
                <a:latin typeface="Segoe UI"/>
                <a:cs typeface="Segoe UI"/>
              </a:rPr>
              <a:t> </a:t>
            </a:r>
            <a:r>
              <a:rPr sz="2200" i="1" dirty="0">
                <a:latin typeface="Segoe UI"/>
                <a:cs typeface="Segoe UI"/>
              </a:rPr>
              <a:t>(but</a:t>
            </a:r>
            <a:r>
              <a:rPr sz="2200" i="1" spc="130" dirty="0">
                <a:latin typeface="Segoe UI"/>
                <a:cs typeface="Segoe UI"/>
              </a:rPr>
              <a:t> </a:t>
            </a:r>
            <a:r>
              <a:rPr sz="2200" i="1" dirty="0">
                <a:latin typeface="Segoe UI"/>
                <a:cs typeface="Segoe UI"/>
              </a:rPr>
              <a:t>investments</a:t>
            </a:r>
            <a:r>
              <a:rPr sz="2200" i="1" spc="125" dirty="0">
                <a:latin typeface="Segoe UI"/>
                <a:cs typeface="Segoe UI"/>
              </a:rPr>
              <a:t> </a:t>
            </a:r>
            <a:r>
              <a:rPr sz="2200" i="1" spc="-10" dirty="0">
                <a:latin typeface="Segoe UI"/>
                <a:cs typeface="Segoe UI"/>
              </a:rPr>
              <a:t>above </a:t>
            </a:r>
            <a:r>
              <a:rPr sz="2200" i="1" dirty="0">
                <a:latin typeface="Segoe UI"/>
                <a:cs typeface="Segoe UI"/>
              </a:rPr>
              <a:t>10m</a:t>
            </a:r>
            <a:r>
              <a:rPr sz="2200" i="1" spc="-110" dirty="0">
                <a:latin typeface="Segoe UI"/>
                <a:cs typeface="Segoe UI"/>
              </a:rPr>
              <a:t> </a:t>
            </a:r>
            <a:r>
              <a:rPr sz="2200" i="1" spc="-10" dirty="0">
                <a:latin typeface="Segoe UI"/>
                <a:cs typeface="Segoe UI"/>
              </a:rPr>
              <a:t>available</a:t>
            </a:r>
            <a:r>
              <a:rPr sz="2200" i="1" spc="-75" dirty="0">
                <a:latin typeface="Segoe UI"/>
                <a:cs typeface="Segoe UI"/>
              </a:rPr>
              <a:t> </a:t>
            </a:r>
            <a:r>
              <a:rPr sz="2200" i="1" dirty="0">
                <a:latin typeface="Segoe UI"/>
                <a:cs typeface="Segoe UI"/>
              </a:rPr>
              <a:t>through</a:t>
            </a:r>
            <a:r>
              <a:rPr sz="2200" i="1" spc="-105" dirty="0">
                <a:latin typeface="Segoe UI"/>
                <a:cs typeface="Segoe UI"/>
              </a:rPr>
              <a:t> </a:t>
            </a:r>
            <a:r>
              <a:rPr sz="2200" i="1" dirty="0">
                <a:latin typeface="Segoe UI"/>
                <a:cs typeface="Segoe UI"/>
              </a:rPr>
              <a:t>STEP</a:t>
            </a:r>
            <a:r>
              <a:rPr sz="2200" i="1" spc="-90" dirty="0">
                <a:latin typeface="Segoe UI"/>
                <a:cs typeface="Segoe UI"/>
              </a:rPr>
              <a:t> </a:t>
            </a:r>
            <a:r>
              <a:rPr sz="2200" i="1" dirty="0">
                <a:latin typeface="Segoe UI"/>
                <a:cs typeface="Segoe UI"/>
              </a:rPr>
              <a:t>scale</a:t>
            </a:r>
            <a:r>
              <a:rPr sz="2200" i="1" spc="-85" dirty="0">
                <a:latin typeface="Segoe UI"/>
                <a:cs typeface="Segoe UI"/>
              </a:rPr>
              <a:t> </a:t>
            </a:r>
            <a:r>
              <a:rPr sz="2200" i="1" dirty="0">
                <a:latin typeface="Segoe UI"/>
                <a:cs typeface="Segoe UI"/>
              </a:rPr>
              <a:t>up</a:t>
            </a:r>
            <a:r>
              <a:rPr sz="2200" i="1" spc="-105" dirty="0">
                <a:latin typeface="Segoe UI"/>
                <a:cs typeface="Segoe UI"/>
              </a:rPr>
              <a:t> </a:t>
            </a:r>
            <a:r>
              <a:rPr sz="2200" i="1" spc="-10" dirty="0">
                <a:latin typeface="Segoe UI"/>
                <a:cs typeface="Segoe UI"/>
              </a:rPr>
              <a:t>call)</a:t>
            </a:r>
            <a:endParaRPr sz="22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CC2D2D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No</a:t>
            </a:r>
            <a:r>
              <a:rPr sz="2200" b="1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longer</a:t>
            </a:r>
            <a:r>
              <a:rPr sz="2200" b="1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need</a:t>
            </a:r>
            <a:r>
              <a:rPr sz="2200" b="1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200" b="1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200" b="1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previous</a:t>
            </a:r>
            <a:r>
              <a:rPr sz="2200" b="1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grant</a:t>
            </a:r>
            <a:r>
              <a:rPr sz="22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200" b="1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200" b="1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equity</a:t>
            </a:r>
            <a:r>
              <a:rPr sz="2200" b="1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only</a:t>
            </a:r>
            <a:r>
              <a:rPr sz="2200" b="1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form</a:t>
            </a:r>
            <a:r>
              <a:rPr sz="22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2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support</a:t>
            </a:r>
            <a:endParaRPr sz="22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CC2D2D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spc="-10" dirty="0">
                <a:latin typeface="Segoe UI"/>
                <a:cs typeface="Segoe UI"/>
              </a:rPr>
              <a:t>Clarification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on</a:t>
            </a:r>
            <a:r>
              <a:rPr sz="2200" spc="-105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eligibility</a:t>
            </a:r>
            <a:r>
              <a:rPr sz="2200" spc="-7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of</a:t>
            </a:r>
            <a:r>
              <a:rPr sz="2200" spc="-105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proposals</a:t>
            </a:r>
            <a:r>
              <a:rPr sz="2200" spc="-10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with</a:t>
            </a:r>
            <a:r>
              <a:rPr sz="2200" spc="-80" dirty="0"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nuclear</a:t>
            </a:r>
            <a:r>
              <a:rPr sz="2200" b="1" spc="-10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2C2C2C"/>
                </a:solidFill>
                <a:latin typeface="Segoe UI"/>
                <a:cs typeface="Segoe UI"/>
              </a:rPr>
              <a:t>applications</a:t>
            </a:r>
            <a:endParaRPr sz="22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110"/>
              </a:spcBef>
              <a:buClr>
                <a:srgbClr val="CC2D2D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b="1" dirty="0">
                <a:latin typeface="Segoe UI"/>
                <a:cs typeface="Segoe UI"/>
              </a:rPr>
              <a:t>TRL</a:t>
            </a:r>
            <a:r>
              <a:rPr sz="2200" b="1" spc="-35" dirty="0"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6</a:t>
            </a:r>
            <a:r>
              <a:rPr sz="22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2C2C2C"/>
                </a:solidFill>
                <a:latin typeface="Segoe UI"/>
                <a:cs typeface="Segoe UI"/>
              </a:rPr>
              <a:t>requirement</a:t>
            </a:r>
            <a:endParaRPr sz="22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CC2D2D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b="1" dirty="0">
                <a:latin typeface="Segoe UI"/>
                <a:cs typeface="Segoe UI"/>
              </a:rPr>
              <a:t>Fast</a:t>
            </a:r>
            <a:r>
              <a:rPr sz="2200" b="1" spc="-80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track</a:t>
            </a:r>
            <a:r>
              <a:rPr sz="2200" b="1" spc="-60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and</a:t>
            </a:r>
            <a:r>
              <a:rPr sz="2200" b="1" spc="-80" dirty="0">
                <a:latin typeface="Segoe UI"/>
                <a:cs typeface="Segoe UI"/>
              </a:rPr>
              <a:t> </a:t>
            </a:r>
            <a:r>
              <a:rPr sz="2200" b="1" spc="-30" dirty="0">
                <a:latin typeface="Segoe UI"/>
                <a:cs typeface="Segoe UI"/>
              </a:rPr>
              <a:t>Plug-</a:t>
            </a:r>
            <a:r>
              <a:rPr sz="2200" b="1" dirty="0">
                <a:latin typeface="Segoe UI"/>
                <a:cs typeface="Segoe UI"/>
              </a:rPr>
              <a:t>in</a:t>
            </a:r>
            <a:r>
              <a:rPr sz="2200" b="1" spc="-55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validity</a:t>
            </a:r>
            <a:r>
              <a:rPr sz="2200" spc="-4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same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as</a:t>
            </a:r>
            <a:r>
              <a:rPr sz="2200" spc="-7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for</a:t>
            </a:r>
            <a:r>
              <a:rPr sz="2200" spc="-7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short</a:t>
            </a:r>
            <a:r>
              <a:rPr sz="2200" spc="-70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proposals</a:t>
            </a:r>
            <a:endParaRPr sz="22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CC2D2D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spc="-10" dirty="0">
                <a:latin typeface="Segoe UI"/>
                <a:cs typeface="Segoe UI"/>
              </a:rPr>
              <a:t>Evaluation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of</a:t>
            </a:r>
            <a:r>
              <a:rPr sz="2200" spc="-105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short</a:t>
            </a:r>
            <a:r>
              <a:rPr sz="2200" b="1" spc="-95" dirty="0">
                <a:latin typeface="Segoe UI"/>
                <a:cs typeface="Segoe UI"/>
              </a:rPr>
              <a:t> </a:t>
            </a:r>
            <a:r>
              <a:rPr sz="2200" b="1" spc="-10" dirty="0">
                <a:latin typeface="Segoe UI"/>
                <a:cs typeface="Segoe UI"/>
              </a:rPr>
              <a:t>proposals</a:t>
            </a:r>
            <a:r>
              <a:rPr sz="2200" b="1" spc="-75" dirty="0">
                <a:latin typeface="Segoe UI"/>
                <a:cs typeface="Segoe UI"/>
              </a:rPr>
              <a:t> </a:t>
            </a:r>
            <a:r>
              <a:rPr sz="2200" b="1" spc="-10" dirty="0">
                <a:latin typeface="Segoe UI"/>
                <a:cs typeface="Segoe UI"/>
              </a:rPr>
              <a:t>timeline</a:t>
            </a:r>
            <a:r>
              <a:rPr sz="2200" b="1" spc="-110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clarified</a:t>
            </a:r>
            <a:endParaRPr sz="22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110"/>
              </a:spcBef>
              <a:buClr>
                <a:srgbClr val="CC2D2D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dirty="0">
                <a:latin typeface="Segoe UI"/>
                <a:cs typeface="Segoe UI"/>
              </a:rPr>
              <a:t>Need</a:t>
            </a:r>
            <a:r>
              <a:rPr sz="2200" spc="-8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for</a:t>
            </a:r>
            <a:r>
              <a:rPr sz="2200" spc="-80" dirty="0">
                <a:latin typeface="Segoe UI"/>
                <a:cs typeface="Segoe UI"/>
              </a:rPr>
              <a:t> </a:t>
            </a:r>
            <a:r>
              <a:rPr sz="2200" b="1" spc="-10" dirty="0">
                <a:latin typeface="Segoe UI"/>
                <a:cs typeface="Segoe UI"/>
              </a:rPr>
              <a:t>unanimity</a:t>
            </a:r>
            <a:r>
              <a:rPr sz="2200" b="1" spc="-70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in</a:t>
            </a:r>
            <a:r>
              <a:rPr sz="2200" b="1" spc="-80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consensus</a:t>
            </a:r>
            <a:r>
              <a:rPr sz="2200" b="1" spc="-114" dirty="0">
                <a:latin typeface="Segoe UI"/>
                <a:cs typeface="Segoe UI"/>
              </a:rPr>
              <a:t> </a:t>
            </a:r>
            <a:r>
              <a:rPr sz="2200" b="1" spc="-10" dirty="0">
                <a:latin typeface="Segoe UI"/>
                <a:cs typeface="Segoe UI"/>
              </a:rPr>
              <a:t>meetings</a:t>
            </a:r>
            <a:r>
              <a:rPr sz="2200" b="1" spc="-8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to</a:t>
            </a:r>
            <a:r>
              <a:rPr sz="2200" spc="-9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be</a:t>
            </a:r>
            <a:r>
              <a:rPr sz="2200" spc="-8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invited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to</a:t>
            </a:r>
            <a:r>
              <a:rPr sz="2200" spc="-85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interview</a:t>
            </a:r>
            <a:endParaRPr sz="22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2200" dirty="0">
                <a:latin typeface="Segoe UI"/>
                <a:cs typeface="Segoe UI"/>
              </a:rPr>
              <a:t>Minimal</a:t>
            </a:r>
            <a:r>
              <a:rPr sz="2200" spc="-100" dirty="0">
                <a:latin typeface="Segoe UI"/>
                <a:cs typeface="Segoe UI"/>
              </a:rPr>
              <a:t> </a:t>
            </a:r>
            <a:r>
              <a:rPr sz="2200" b="1" spc="-10" dirty="0">
                <a:latin typeface="Segoe UI"/>
                <a:cs typeface="Segoe UI"/>
              </a:rPr>
              <a:t>Evaluation</a:t>
            </a:r>
            <a:r>
              <a:rPr sz="2200" b="1" spc="-100" dirty="0">
                <a:latin typeface="Segoe UI"/>
                <a:cs typeface="Segoe UI"/>
              </a:rPr>
              <a:t> </a:t>
            </a:r>
            <a:r>
              <a:rPr sz="2200" b="1" spc="-10" dirty="0">
                <a:latin typeface="Segoe UI"/>
                <a:cs typeface="Segoe UI"/>
              </a:rPr>
              <a:t>criteria</a:t>
            </a:r>
            <a:r>
              <a:rPr sz="2200" b="1" spc="-145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changes</a:t>
            </a:r>
            <a:endParaRPr sz="22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CC2D2D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b="1" spc="-10" dirty="0">
                <a:latin typeface="Segoe UI"/>
                <a:cs typeface="Segoe UI"/>
              </a:rPr>
              <a:t>Applicants</a:t>
            </a:r>
            <a:r>
              <a:rPr sz="2200" b="1" spc="-60" dirty="0"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not</a:t>
            </a:r>
            <a:r>
              <a:rPr sz="2200" b="1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2C2C2C"/>
                </a:solidFill>
                <a:latin typeface="Segoe UI"/>
                <a:cs typeface="Segoe UI"/>
              </a:rPr>
              <a:t>reimbursed</a:t>
            </a:r>
            <a:r>
              <a:rPr sz="2200" b="1" spc="-10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2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travel</a:t>
            </a:r>
            <a:r>
              <a:rPr sz="22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2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brussels</a:t>
            </a:r>
            <a:r>
              <a:rPr sz="22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interviews</a:t>
            </a:r>
            <a:endParaRPr sz="22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105"/>
              </a:spcBef>
              <a:buClr>
                <a:srgbClr val="CC2D2D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b="1" dirty="0">
                <a:latin typeface="Segoe UI"/>
                <a:cs typeface="Segoe UI"/>
              </a:rPr>
              <a:t>STEP</a:t>
            </a:r>
            <a:r>
              <a:rPr sz="2200" b="1" spc="-65" dirty="0"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Seal</a:t>
            </a:r>
            <a:r>
              <a:rPr sz="2200" b="1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2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both</a:t>
            </a:r>
            <a:r>
              <a:rPr sz="22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selected</a:t>
            </a:r>
            <a:r>
              <a:rPr sz="2200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2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NO</a:t>
            </a:r>
            <a:r>
              <a:rPr sz="22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GO</a:t>
            </a:r>
            <a:r>
              <a:rPr sz="2200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Challenge</a:t>
            </a:r>
            <a:r>
              <a:rPr sz="22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proposals</a:t>
            </a:r>
            <a:r>
              <a:rPr sz="22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at</a:t>
            </a:r>
            <a:r>
              <a:rPr sz="22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interview</a:t>
            </a:r>
            <a:endParaRPr sz="22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CC2D2D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b="1" dirty="0">
                <a:latin typeface="Segoe UI"/>
                <a:cs typeface="Segoe UI"/>
              </a:rPr>
              <a:t>SoE</a:t>
            </a:r>
            <a:r>
              <a:rPr sz="2200" b="1" spc="-75" dirty="0"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only</a:t>
            </a:r>
            <a:r>
              <a:rPr sz="22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2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NO</a:t>
            </a:r>
            <a:r>
              <a:rPr sz="22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GO</a:t>
            </a:r>
            <a:r>
              <a:rPr sz="22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proposals</a:t>
            </a:r>
            <a:r>
              <a:rPr sz="22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at</a:t>
            </a:r>
            <a:r>
              <a:rPr sz="22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interview</a:t>
            </a:r>
            <a:endParaRPr sz="22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CC2D2D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New</a:t>
            </a:r>
            <a:r>
              <a:rPr sz="22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Set</a:t>
            </a:r>
            <a:r>
              <a:rPr sz="22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2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2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Accelerator</a:t>
            </a:r>
            <a:r>
              <a:rPr sz="22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2C2C2C"/>
                </a:solidFill>
                <a:latin typeface="Segoe UI"/>
                <a:cs typeface="Segoe UI"/>
              </a:rPr>
              <a:t>challenges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58396" y="6373164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C2C2C"/>
                </a:solidFill>
                <a:latin typeface="Segoe UI"/>
                <a:cs typeface="Segoe UI"/>
              </a:rPr>
              <a:t>13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66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EIC</a:t>
            </a:r>
            <a:r>
              <a:rPr sz="3500" spc="-114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Accelerator</a:t>
            </a:r>
            <a:r>
              <a:rPr sz="3500" spc="-13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WP</a:t>
            </a:r>
            <a:r>
              <a:rPr sz="3500" spc="-12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2025</a:t>
            </a:r>
            <a:r>
              <a:rPr sz="3500" spc="-13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Novelties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3056" y="327659"/>
            <a:ext cx="1799844" cy="6050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5104" y="4732018"/>
            <a:ext cx="2596896" cy="21259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776716" y="6769607"/>
            <a:ext cx="643255" cy="88900"/>
          </a:xfrm>
          <a:custGeom>
            <a:avLst/>
            <a:gdLst/>
            <a:ahLst/>
            <a:cxnLst/>
            <a:rect l="l" t="t" r="r" b="b"/>
            <a:pathLst>
              <a:path w="643254" h="88900">
                <a:moveTo>
                  <a:pt x="643127" y="0"/>
                </a:moveTo>
                <a:lnTo>
                  <a:pt x="0" y="0"/>
                </a:lnTo>
                <a:lnTo>
                  <a:pt x="0" y="88392"/>
                </a:lnTo>
                <a:lnTo>
                  <a:pt x="643127" y="88392"/>
                </a:lnTo>
                <a:lnTo>
                  <a:pt x="643127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9528" y="5623559"/>
            <a:ext cx="807720" cy="142240"/>
          </a:xfrm>
          <a:custGeom>
            <a:avLst/>
            <a:gdLst/>
            <a:ahLst/>
            <a:cxnLst/>
            <a:rect l="l" t="t" r="r" b="b"/>
            <a:pathLst>
              <a:path w="807720" h="142239">
                <a:moveTo>
                  <a:pt x="0" y="141731"/>
                </a:moveTo>
                <a:lnTo>
                  <a:pt x="807720" y="141731"/>
                </a:lnTo>
                <a:lnTo>
                  <a:pt x="807720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9144"/>
            <a:ext cx="12192000" cy="1286510"/>
            <a:chOff x="0" y="9144"/>
            <a:chExt cx="12192000" cy="1286510"/>
          </a:xfrm>
        </p:grpSpPr>
        <p:sp>
          <p:nvSpPr>
            <p:cNvPr id="7" name="object 7"/>
            <p:cNvSpPr/>
            <p:nvPr/>
          </p:nvSpPr>
          <p:spPr>
            <a:xfrm>
              <a:off x="0" y="9144"/>
              <a:ext cx="12192000" cy="1286510"/>
            </a:xfrm>
            <a:custGeom>
              <a:avLst/>
              <a:gdLst/>
              <a:ahLst/>
              <a:cxnLst/>
              <a:rect l="l" t="t" r="r" b="b"/>
              <a:pathLst>
                <a:path w="12192000" h="1286510">
                  <a:moveTo>
                    <a:pt x="12192000" y="0"/>
                  </a:moveTo>
                  <a:lnTo>
                    <a:pt x="0" y="0"/>
                  </a:lnTo>
                  <a:lnTo>
                    <a:pt x="0" y="1286002"/>
                  </a:lnTo>
                  <a:lnTo>
                    <a:pt x="12192000" y="128600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43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4580" y="327659"/>
              <a:ext cx="1799844" cy="60502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2976" y="596341"/>
            <a:ext cx="527177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latin typeface="Segoe UI Semibold"/>
                <a:cs typeface="Segoe UI Semibold"/>
              </a:rPr>
              <a:t>EIC</a:t>
            </a:r>
            <a:r>
              <a:rPr sz="3500" spc="-20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Accelerator</a:t>
            </a:r>
            <a:r>
              <a:rPr sz="3500" spc="-160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challenges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50095" y="4424171"/>
            <a:ext cx="2938780" cy="1199515"/>
          </a:xfrm>
          <a:custGeom>
            <a:avLst/>
            <a:gdLst/>
            <a:ahLst/>
            <a:cxnLst/>
            <a:rect l="l" t="t" r="r" b="b"/>
            <a:pathLst>
              <a:path w="2938779" h="1199514">
                <a:moveTo>
                  <a:pt x="2938272" y="0"/>
                </a:moveTo>
                <a:lnTo>
                  <a:pt x="0" y="0"/>
                </a:lnTo>
                <a:lnTo>
                  <a:pt x="0" y="1199387"/>
                </a:lnTo>
                <a:lnTo>
                  <a:pt x="2938272" y="1199387"/>
                </a:lnTo>
                <a:lnTo>
                  <a:pt x="2938272" y="0"/>
                </a:lnTo>
                <a:close/>
              </a:path>
            </a:pathLst>
          </a:custGeom>
          <a:solidFill>
            <a:srgbClr val="5239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37623" y="4678171"/>
            <a:ext cx="23780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EIC</a:t>
            </a:r>
            <a:r>
              <a:rPr sz="2000" spc="-10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Accelerator</a:t>
            </a:r>
            <a:r>
              <a:rPr sz="2000" spc="-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egoe UI"/>
                <a:cs typeface="Segoe UI"/>
              </a:rPr>
              <a:t>Open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Indicative</a:t>
            </a:r>
            <a:r>
              <a:rPr sz="20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budget</a:t>
            </a:r>
            <a:endParaRPr sz="2000">
              <a:latin typeface="Segoe UI"/>
              <a:cs typeface="Segoe UI"/>
            </a:endParaRPr>
          </a:p>
          <a:p>
            <a:pPr marL="59055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€</a:t>
            </a:r>
            <a:r>
              <a:rPr sz="200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384</a:t>
            </a:r>
            <a:r>
              <a:rPr sz="1800" b="1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egoe UI"/>
                <a:cs typeface="Segoe UI"/>
              </a:rPr>
              <a:t>million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0095" y="1418844"/>
            <a:ext cx="2923540" cy="1468120"/>
          </a:xfrm>
          <a:prstGeom prst="rect">
            <a:avLst/>
          </a:prstGeom>
          <a:solidFill>
            <a:srgbClr val="52399F"/>
          </a:solidFill>
        </p:spPr>
        <p:txBody>
          <a:bodyPr vert="horz" wrap="square" lIns="0" tIns="194945" rIns="0" bIns="0" rtlCol="0">
            <a:spAutoFit/>
          </a:bodyPr>
          <a:lstStyle/>
          <a:p>
            <a:pPr marL="208279" marR="188595" algn="ctr">
              <a:lnSpc>
                <a:spcPct val="100000"/>
              </a:lnSpc>
              <a:spcBef>
                <a:spcPts val="1535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Infoday</a:t>
            </a:r>
            <a:r>
              <a:rPr sz="2000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20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egoe UI"/>
                <a:cs typeface="Segoe UI"/>
              </a:rPr>
              <a:t>Accelerator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Challenges</a:t>
            </a:r>
            <a:r>
              <a:rPr sz="20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egoe UI"/>
                <a:cs typeface="Segoe UI"/>
              </a:rPr>
              <a:t>with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Programme</a:t>
            </a:r>
            <a:r>
              <a:rPr sz="2000" spc="-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Managers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20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6/11/2024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347" y="1368552"/>
            <a:ext cx="429895" cy="3997960"/>
          </a:xfrm>
          <a:prstGeom prst="rect">
            <a:avLst/>
          </a:prstGeom>
          <a:solidFill>
            <a:srgbClr val="C00000"/>
          </a:solidFill>
        </p:spPr>
        <p:txBody>
          <a:bodyPr vert="vert270" wrap="square" lIns="0" tIns="0" rIns="0" bIns="0" rtlCol="0">
            <a:spAutoFit/>
          </a:bodyPr>
          <a:lstStyle/>
          <a:p>
            <a:pPr marL="197485">
              <a:lnSpc>
                <a:spcPts val="2605"/>
              </a:lnSpc>
            </a:pPr>
            <a:r>
              <a:rPr sz="2200" b="1" spc="-85" dirty="0">
                <a:solidFill>
                  <a:srgbClr val="FFFFFF"/>
                </a:solidFill>
                <a:latin typeface="Segoe UI"/>
                <a:cs typeface="Segoe UI"/>
              </a:rPr>
              <a:t>ACCELERATOR</a:t>
            </a:r>
            <a:r>
              <a:rPr sz="2200" b="1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CHALLENGES</a:t>
            </a:r>
            <a:endParaRPr sz="2200">
              <a:latin typeface="Segoe UI"/>
              <a:cs typeface="Segoe U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400683" y="1290066"/>
          <a:ext cx="7599680" cy="5115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6605">
                <a:tc>
                  <a:txBody>
                    <a:bodyPr/>
                    <a:lstStyle/>
                    <a:p>
                      <a:pPr marL="91440" marR="198755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1800" spc="-25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Acceleration</a:t>
                      </a:r>
                      <a:r>
                        <a:rPr sz="1800" spc="-45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of</a:t>
                      </a:r>
                      <a:r>
                        <a:rPr sz="1800" spc="-95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3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advanced</a:t>
                      </a:r>
                      <a:r>
                        <a:rPr sz="1800" spc="-55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25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materials</a:t>
                      </a:r>
                      <a:r>
                        <a:rPr sz="1800" spc="-5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25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development</a:t>
                      </a:r>
                      <a:r>
                        <a:rPr sz="1800" spc="-4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25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and upscaling</a:t>
                      </a:r>
                      <a:r>
                        <a:rPr sz="1800" spc="-7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along</a:t>
                      </a:r>
                      <a:r>
                        <a:rPr sz="1800" spc="-9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the</a:t>
                      </a:r>
                      <a:r>
                        <a:rPr sz="1800" spc="-11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2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value</a:t>
                      </a:r>
                      <a:r>
                        <a:rPr sz="1800" spc="-85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2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chain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2159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F3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180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€</a:t>
                      </a:r>
                      <a:r>
                        <a:rPr sz="1800" spc="-3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50</a:t>
                      </a:r>
                      <a:r>
                        <a:rPr sz="1800" spc="-4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million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222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spc="-20" dirty="0">
                          <a:latin typeface="Segoe UI"/>
                          <a:cs typeface="Segoe UI"/>
                        </a:rPr>
                        <a:t>Biotechnology</a:t>
                      </a:r>
                      <a:r>
                        <a:rPr sz="18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driven</a:t>
                      </a:r>
                      <a:r>
                        <a:rPr sz="1800" spc="-6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low</a:t>
                      </a:r>
                      <a:r>
                        <a:rPr sz="1800" spc="-6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emission</a:t>
                      </a:r>
                      <a:r>
                        <a:rPr sz="1800" spc="-6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food</a:t>
                      </a:r>
                      <a:r>
                        <a:rPr sz="1800" spc="-7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and</a:t>
                      </a:r>
                      <a:r>
                        <a:rPr sz="1800" spc="-7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20" dirty="0">
                          <a:latin typeface="Segoe UI"/>
                          <a:cs typeface="Segoe UI"/>
                        </a:rPr>
                        <a:t>feed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Segoe UI"/>
                          <a:cs typeface="Segoe UI"/>
                        </a:rPr>
                        <a:t>production</a:t>
                      </a:r>
                      <a:r>
                        <a:rPr sz="18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systems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FF8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180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€</a:t>
                      </a:r>
                      <a:r>
                        <a:rPr sz="1800" spc="-4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50</a:t>
                      </a:r>
                      <a:r>
                        <a:rPr sz="1800" spc="-3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million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665">
                <a:tc>
                  <a:txBody>
                    <a:bodyPr/>
                    <a:lstStyle/>
                    <a:p>
                      <a:pPr marR="107251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GenAI4EU:</a:t>
                      </a:r>
                      <a:r>
                        <a:rPr sz="1800" spc="-55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Creating</a:t>
                      </a:r>
                      <a:r>
                        <a:rPr sz="1800" spc="-4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European</a:t>
                      </a:r>
                      <a:r>
                        <a:rPr sz="1800" spc="-5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Champions</a:t>
                      </a:r>
                      <a:r>
                        <a:rPr sz="1800" spc="-45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25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in </a:t>
                      </a:r>
                      <a:r>
                        <a:rPr sz="180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Generative</a:t>
                      </a:r>
                      <a:r>
                        <a:rPr sz="1800" spc="-65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25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AI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429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€</a:t>
                      </a:r>
                      <a:r>
                        <a:rPr sz="1800" spc="-4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50</a:t>
                      </a:r>
                      <a:r>
                        <a:rPr sz="1800" spc="-3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million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735">
                <a:tc>
                  <a:txBody>
                    <a:bodyPr/>
                    <a:lstStyle/>
                    <a:p>
                      <a:pPr marL="91440" marR="26670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sz="1800" spc="-20" dirty="0">
                          <a:latin typeface="Segoe UI"/>
                          <a:cs typeface="Segoe UI"/>
                        </a:rPr>
                        <a:t>Innovative</a:t>
                      </a:r>
                      <a:r>
                        <a:rPr sz="1800" spc="-10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25" dirty="0">
                          <a:latin typeface="Segoe UI"/>
                          <a:cs typeface="Segoe UI"/>
                        </a:rPr>
                        <a:t>in-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space</a:t>
                      </a:r>
                      <a:r>
                        <a:rPr sz="1800" spc="-8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servicing,</a:t>
                      </a:r>
                      <a:r>
                        <a:rPr sz="1800" spc="-8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operations,</a:t>
                      </a:r>
                      <a:r>
                        <a:rPr sz="1800" spc="-10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robotics</a:t>
                      </a:r>
                      <a:r>
                        <a:rPr sz="1800" spc="-9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25" dirty="0">
                          <a:latin typeface="Segoe UI"/>
                          <a:cs typeface="Segoe UI"/>
                        </a:rPr>
                        <a:t>and </a:t>
                      </a:r>
                      <a:r>
                        <a:rPr sz="1800" spc="-20" dirty="0">
                          <a:latin typeface="Segoe UI"/>
                          <a:cs typeface="Segoe UI"/>
                        </a:rPr>
                        <a:t>technologies</a:t>
                      </a:r>
                      <a:r>
                        <a:rPr sz="1800" spc="-5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for</a:t>
                      </a:r>
                      <a:r>
                        <a:rPr sz="1800" spc="-7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resilient</a:t>
                      </a:r>
                      <a:r>
                        <a:rPr sz="1800" spc="-5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EU</a:t>
                      </a:r>
                      <a:r>
                        <a:rPr sz="1800" spc="-6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space</a:t>
                      </a:r>
                      <a:r>
                        <a:rPr sz="1800" spc="-6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infrastructure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2393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4295" algn="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€</a:t>
                      </a:r>
                      <a:r>
                        <a:rPr sz="1800" spc="-3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50</a:t>
                      </a:r>
                      <a:r>
                        <a:rPr sz="1800" spc="-4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million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14"/>
                        </a:spcBef>
                      </a:pPr>
                      <a:r>
                        <a:rPr sz="1800" spc="-35" dirty="0">
                          <a:latin typeface="Segoe UI"/>
                          <a:cs typeface="Segoe UI"/>
                        </a:rPr>
                        <a:t>Breakthrough</a:t>
                      </a:r>
                      <a:r>
                        <a:rPr sz="1800" spc="-8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35" dirty="0">
                          <a:latin typeface="Segoe UI"/>
                          <a:cs typeface="Segoe UI"/>
                        </a:rPr>
                        <a:t>innovations</a:t>
                      </a:r>
                      <a:r>
                        <a:rPr sz="1800" spc="-7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latin typeface="Segoe UI"/>
                          <a:cs typeface="Segoe UI"/>
                        </a:rPr>
                        <a:t>for</a:t>
                      </a:r>
                      <a:r>
                        <a:rPr sz="1800" spc="-5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25" dirty="0">
                          <a:latin typeface="Segoe UI"/>
                          <a:cs typeface="Segoe UI"/>
                        </a:rPr>
                        <a:t>future</a:t>
                      </a:r>
                      <a:r>
                        <a:rPr sz="1800" spc="-7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latin typeface="Segoe UI"/>
                          <a:cs typeface="Segoe UI"/>
                        </a:rPr>
                        <a:t>mobility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2432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74295" algn="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€</a:t>
                      </a:r>
                      <a:r>
                        <a:rPr sz="1800" spc="-4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50</a:t>
                      </a:r>
                      <a:r>
                        <a:rPr sz="1800" spc="-3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0" dirty="0">
                          <a:solidFill>
                            <a:srgbClr val="414141"/>
                          </a:solidFill>
                          <a:latin typeface="Segoe UI"/>
                          <a:cs typeface="Segoe UI"/>
                        </a:rPr>
                        <a:t>million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marL="232727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2400" b="1" spc="-10" dirty="0">
                          <a:solidFill>
                            <a:srgbClr val="52399F"/>
                          </a:solidFill>
                          <a:latin typeface="Segoe UI"/>
                          <a:cs typeface="Segoe UI"/>
                        </a:rPr>
                        <a:t>Indicative</a:t>
                      </a:r>
                      <a:r>
                        <a:rPr sz="2400" b="1" spc="-145" dirty="0">
                          <a:solidFill>
                            <a:srgbClr val="52399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400" b="1" dirty="0">
                          <a:solidFill>
                            <a:srgbClr val="52399F"/>
                          </a:solidFill>
                          <a:latin typeface="Segoe UI"/>
                          <a:cs typeface="Segoe UI"/>
                        </a:rPr>
                        <a:t>call</a:t>
                      </a:r>
                      <a:r>
                        <a:rPr sz="2400" b="1" spc="-155" dirty="0">
                          <a:solidFill>
                            <a:srgbClr val="52399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52399F"/>
                          </a:solidFill>
                          <a:latin typeface="Segoe UI"/>
                          <a:cs typeface="Segoe UI"/>
                        </a:rPr>
                        <a:t>budget</a:t>
                      </a:r>
                      <a:endParaRPr sz="2400">
                        <a:latin typeface="Segoe UI"/>
                        <a:cs typeface="Segoe UI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DF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DFF3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2400" b="1" dirty="0">
                          <a:solidFill>
                            <a:srgbClr val="52399F"/>
                          </a:solidFill>
                          <a:latin typeface="Segoe UI"/>
                          <a:cs typeface="Segoe UI"/>
                        </a:rPr>
                        <a:t>€</a:t>
                      </a:r>
                      <a:r>
                        <a:rPr sz="2400" b="1" spc="-35" dirty="0">
                          <a:solidFill>
                            <a:srgbClr val="52399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400" b="1" dirty="0">
                          <a:solidFill>
                            <a:srgbClr val="52399F"/>
                          </a:solidFill>
                          <a:latin typeface="Segoe UI"/>
                          <a:cs typeface="Segoe UI"/>
                        </a:rPr>
                        <a:t>250</a:t>
                      </a:r>
                      <a:r>
                        <a:rPr sz="2400" b="1" spc="-40" dirty="0">
                          <a:solidFill>
                            <a:srgbClr val="52399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2399F"/>
                          </a:solidFill>
                          <a:latin typeface="Segoe UI"/>
                          <a:cs typeface="Segoe UI"/>
                        </a:rPr>
                        <a:t>million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766572" y="2862072"/>
            <a:ext cx="483234" cy="576580"/>
            <a:chOff x="766572" y="2862072"/>
            <a:chExt cx="483234" cy="576580"/>
          </a:xfrm>
        </p:grpSpPr>
        <p:sp>
          <p:nvSpPr>
            <p:cNvPr id="16" name="object 16"/>
            <p:cNvSpPr/>
            <p:nvPr/>
          </p:nvSpPr>
          <p:spPr>
            <a:xfrm>
              <a:off x="766572" y="2862071"/>
              <a:ext cx="483234" cy="576580"/>
            </a:xfrm>
            <a:custGeom>
              <a:avLst/>
              <a:gdLst/>
              <a:ahLst/>
              <a:cxnLst/>
              <a:rect l="l" t="t" r="r" b="b"/>
              <a:pathLst>
                <a:path w="483234" h="576579">
                  <a:moveTo>
                    <a:pt x="483069" y="330327"/>
                  </a:moveTo>
                  <a:lnTo>
                    <a:pt x="476059" y="311658"/>
                  </a:lnTo>
                  <a:lnTo>
                    <a:pt x="453174" y="271653"/>
                  </a:lnTo>
                  <a:lnTo>
                    <a:pt x="427037" y="225806"/>
                  </a:lnTo>
                  <a:lnTo>
                    <a:pt x="427037" y="222250"/>
                  </a:lnTo>
                  <a:lnTo>
                    <a:pt x="423151" y="172847"/>
                  </a:lnTo>
                  <a:lnTo>
                    <a:pt x="421754" y="168402"/>
                  </a:lnTo>
                  <a:lnTo>
                    <a:pt x="226390" y="168402"/>
                  </a:lnTo>
                  <a:lnTo>
                    <a:pt x="219544" y="168021"/>
                  </a:lnTo>
                  <a:lnTo>
                    <a:pt x="213156" y="165100"/>
                  </a:lnTo>
                  <a:lnTo>
                    <a:pt x="208508" y="159893"/>
                  </a:lnTo>
                  <a:lnTo>
                    <a:pt x="206324" y="153416"/>
                  </a:lnTo>
                  <a:lnTo>
                    <a:pt x="206667" y="146558"/>
                  </a:lnTo>
                  <a:lnTo>
                    <a:pt x="210324" y="138684"/>
                  </a:lnTo>
                  <a:lnTo>
                    <a:pt x="211734" y="137287"/>
                  </a:lnTo>
                  <a:lnTo>
                    <a:pt x="213156" y="136525"/>
                  </a:lnTo>
                  <a:lnTo>
                    <a:pt x="213156" y="107950"/>
                  </a:lnTo>
                  <a:lnTo>
                    <a:pt x="177634" y="107950"/>
                  </a:lnTo>
                  <a:lnTo>
                    <a:pt x="177634" y="185801"/>
                  </a:lnTo>
                  <a:lnTo>
                    <a:pt x="227368" y="235839"/>
                  </a:lnTo>
                  <a:lnTo>
                    <a:pt x="239445" y="235839"/>
                  </a:lnTo>
                  <a:lnTo>
                    <a:pt x="247269" y="243713"/>
                  </a:lnTo>
                  <a:lnTo>
                    <a:pt x="247269" y="263779"/>
                  </a:lnTo>
                  <a:lnTo>
                    <a:pt x="239445" y="271653"/>
                  </a:lnTo>
                  <a:lnTo>
                    <a:pt x="219557" y="271653"/>
                  </a:lnTo>
                  <a:lnTo>
                    <a:pt x="211734" y="263779"/>
                  </a:lnTo>
                  <a:lnTo>
                    <a:pt x="211734" y="250825"/>
                  </a:lnTo>
                  <a:lnTo>
                    <a:pt x="193268" y="232283"/>
                  </a:lnTo>
                  <a:lnTo>
                    <a:pt x="163423" y="262255"/>
                  </a:lnTo>
                  <a:lnTo>
                    <a:pt x="163423" y="315214"/>
                  </a:lnTo>
                  <a:lnTo>
                    <a:pt x="168071" y="320421"/>
                  </a:lnTo>
                  <a:lnTo>
                    <a:pt x="170268" y="326898"/>
                  </a:lnTo>
                  <a:lnTo>
                    <a:pt x="169913" y="333756"/>
                  </a:lnTo>
                  <a:lnTo>
                    <a:pt x="166979" y="340233"/>
                  </a:lnTo>
                  <a:lnTo>
                    <a:pt x="161798" y="344932"/>
                  </a:lnTo>
                  <a:lnTo>
                    <a:pt x="155346" y="347091"/>
                  </a:lnTo>
                  <a:lnTo>
                    <a:pt x="148488" y="346710"/>
                  </a:lnTo>
                  <a:lnTo>
                    <a:pt x="142113" y="343789"/>
                  </a:lnTo>
                  <a:lnTo>
                    <a:pt x="137452" y="338582"/>
                  </a:lnTo>
                  <a:lnTo>
                    <a:pt x="135267" y="332105"/>
                  </a:lnTo>
                  <a:lnTo>
                    <a:pt x="135610" y="325247"/>
                  </a:lnTo>
                  <a:lnTo>
                    <a:pt x="139268" y="317373"/>
                  </a:lnTo>
                  <a:lnTo>
                    <a:pt x="140690" y="315849"/>
                  </a:lnTo>
                  <a:lnTo>
                    <a:pt x="142113" y="315214"/>
                  </a:lnTo>
                  <a:lnTo>
                    <a:pt x="142113" y="308102"/>
                  </a:lnTo>
                  <a:lnTo>
                    <a:pt x="94500" y="308102"/>
                  </a:lnTo>
                  <a:lnTo>
                    <a:pt x="61112" y="268732"/>
                  </a:lnTo>
                  <a:lnTo>
                    <a:pt x="54013" y="267843"/>
                  </a:lnTo>
                  <a:lnTo>
                    <a:pt x="48056" y="264541"/>
                  </a:lnTo>
                  <a:lnTo>
                    <a:pt x="43827" y="259207"/>
                  </a:lnTo>
                  <a:lnTo>
                    <a:pt x="41922" y="252349"/>
                  </a:lnTo>
                  <a:lnTo>
                    <a:pt x="42773" y="245110"/>
                  </a:lnTo>
                  <a:lnTo>
                    <a:pt x="46101" y="239141"/>
                  </a:lnTo>
                  <a:lnTo>
                    <a:pt x="51422" y="234950"/>
                  </a:lnTo>
                  <a:lnTo>
                    <a:pt x="58254" y="233045"/>
                  </a:lnTo>
                  <a:lnTo>
                    <a:pt x="65366" y="233807"/>
                  </a:lnTo>
                  <a:lnTo>
                    <a:pt x="71323" y="237236"/>
                  </a:lnTo>
                  <a:lnTo>
                    <a:pt x="75552" y="242570"/>
                  </a:lnTo>
                  <a:lnTo>
                    <a:pt x="77457" y="249428"/>
                  </a:lnTo>
                  <a:lnTo>
                    <a:pt x="77457" y="254381"/>
                  </a:lnTo>
                  <a:lnTo>
                    <a:pt x="104444" y="286639"/>
                  </a:lnTo>
                  <a:lnTo>
                    <a:pt x="142113" y="286639"/>
                  </a:lnTo>
                  <a:lnTo>
                    <a:pt x="142113" y="253746"/>
                  </a:lnTo>
                  <a:lnTo>
                    <a:pt x="162712" y="233045"/>
                  </a:lnTo>
                  <a:lnTo>
                    <a:pt x="162979" y="232791"/>
                  </a:lnTo>
                  <a:lnTo>
                    <a:pt x="112712" y="232791"/>
                  </a:lnTo>
                  <a:lnTo>
                    <a:pt x="92633" y="217678"/>
                  </a:lnTo>
                  <a:lnTo>
                    <a:pt x="92976" y="210820"/>
                  </a:lnTo>
                  <a:lnTo>
                    <a:pt x="96634" y="202946"/>
                  </a:lnTo>
                  <a:lnTo>
                    <a:pt x="98056" y="201549"/>
                  </a:lnTo>
                  <a:lnTo>
                    <a:pt x="99479" y="200787"/>
                  </a:lnTo>
                  <a:lnTo>
                    <a:pt x="99479" y="172212"/>
                  </a:lnTo>
                  <a:lnTo>
                    <a:pt x="25577" y="172212"/>
                  </a:lnTo>
                  <a:lnTo>
                    <a:pt x="27711" y="165100"/>
                  </a:lnTo>
                  <a:lnTo>
                    <a:pt x="29133" y="157988"/>
                  </a:lnTo>
                  <a:lnTo>
                    <a:pt x="31978" y="150749"/>
                  </a:lnTo>
                  <a:lnTo>
                    <a:pt x="71056" y="150749"/>
                  </a:lnTo>
                  <a:lnTo>
                    <a:pt x="71056" y="122174"/>
                  </a:lnTo>
                  <a:lnTo>
                    <a:pt x="66408" y="116967"/>
                  </a:lnTo>
                  <a:lnTo>
                    <a:pt x="64211" y="110490"/>
                  </a:lnTo>
                  <a:lnTo>
                    <a:pt x="64566" y="103632"/>
                  </a:lnTo>
                  <a:lnTo>
                    <a:pt x="67500" y="97155"/>
                  </a:lnTo>
                  <a:lnTo>
                    <a:pt x="72682" y="92583"/>
                  </a:lnTo>
                  <a:lnTo>
                    <a:pt x="79133" y="90297"/>
                  </a:lnTo>
                  <a:lnTo>
                    <a:pt x="156324" y="90297"/>
                  </a:lnTo>
                  <a:lnTo>
                    <a:pt x="156324" y="65024"/>
                  </a:lnTo>
                  <a:lnTo>
                    <a:pt x="151663" y="59817"/>
                  </a:lnTo>
                  <a:lnTo>
                    <a:pt x="149479" y="53340"/>
                  </a:lnTo>
                  <a:lnTo>
                    <a:pt x="149821" y="46482"/>
                  </a:lnTo>
                  <a:lnTo>
                    <a:pt x="152768" y="40005"/>
                  </a:lnTo>
                  <a:lnTo>
                    <a:pt x="157949" y="35306"/>
                  </a:lnTo>
                  <a:lnTo>
                    <a:pt x="164401" y="33147"/>
                  </a:lnTo>
                  <a:lnTo>
                    <a:pt x="270002" y="33147"/>
                  </a:lnTo>
                  <a:lnTo>
                    <a:pt x="270002" y="29972"/>
                  </a:lnTo>
                  <a:lnTo>
                    <a:pt x="321157" y="29972"/>
                  </a:lnTo>
                  <a:lnTo>
                    <a:pt x="314159" y="25146"/>
                  </a:lnTo>
                  <a:lnTo>
                    <a:pt x="269748" y="7493"/>
                  </a:lnTo>
                  <a:lnTo>
                    <a:pt x="220980" y="0"/>
                  </a:lnTo>
                  <a:lnTo>
                    <a:pt x="171818" y="3810"/>
                  </a:lnTo>
                  <a:lnTo>
                    <a:pt x="126339" y="18288"/>
                  </a:lnTo>
                  <a:lnTo>
                    <a:pt x="85826" y="42164"/>
                  </a:lnTo>
                  <a:lnTo>
                    <a:pt x="51625" y="74041"/>
                  </a:lnTo>
                  <a:lnTo>
                    <a:pt x="25044" y="113030"/>
                  </a:lnTo>
                  <a:lnTo>
                    <a:pt x="7391" y="157480"/>
                  </a:lnTo>
                  <a:lnTo>
                    <a:pt x="76" y="205994"/>
                  </a:lnTo>
                  <a:lnTo>
                    <a:pt x="0" y="222250"/>
                  </a:lnTo>
                  <a:lnTo>
                    <a:pt x="5600" y="272161"/>
                  </a:lnTo>
                  <a:lnTo>
                    <a:pt x="21932" y="318643"/>
                  </a:lnTo>
                  <a:lnTo>
                    <a:pt x="48260" y="360299"/>
                  </a:lnTo>
                  <a:lnTo>
                    <a:pt x="83845" y="395224"/>
                  </a:lnTo>
                  <a:lnTo>
                    <a:pt x="83845" y="576072"/>
                  </a:lnTo>
                  <a:lnTo>
                    <a:pt x="308368" y="576072"/>
                  </a:lnTo>
                  <a:lnTo>
                    <a:pt x="308368" y="490347"/>
                  </a:lnTo>
                  <a:lnTo>
                    <a:pt x="343192" y="490347"/>
                  </a:lnTo>
                  <a:lnTo>
                    <a:pt x="375767" y="483616"/>
                  </a:lnTo>
                  <a:lnTo>
                    <a:pt x="402424" y="465582"/>
                  </a:lnTo>
                  <a:lnTo>
                    <a:pt x="420420" y="438785"/>
                  </a:lnTo>
                  <a:lnTo>
                    <a:pt x="427037" y="406019"/>
                  </a:lnTo>
                  <a:lnTo>
                    <a:pt x="427037" y="361696"/>
                  </a:lnTo>
                  <a:lnTo>
                    <a:pt x="458292" y="361696"/>
                  </a:lnTo>
                  <a:lnTo>
                    <a:pt x="471258" y="356616"/>
                  </a:lnTo>
                  <a:lnTo>
                    <a:pt x="479361" y="347091"/>
                  </a:lnTo>
                  <a:lnTo>
                    <a:pt x="480491" y="345694"/>
                  </a:lnTo>
                  <a:lnTo>
                    <a:pt x="483069" y="330327"/>
                  </a:lnTo>
                  <a:close/>
                </a:path>
              </a:pathLst>
            </a:custGeom>
            <a:solidFill>
              <a:srgbClr val="523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705" y="2952369"/>
              <a:ext cx="99212" cy="1424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30973" y="2895219"/>
              <a:ext cx="257810" cy="135255"/>
            </a:xfrm>
            <a:custGeom>
              <a:avLst/>
              <a:gdLst/>
              <a:ahLst/>
              <a:cxnLst/>
              <a:rect l="l" t="t" r="r" b="b"/>
              <a:pathLst>
                <a:path w="257809" h="135255">
                  <a:moveTo>
                    <a:pt x="105600" y="0"/>
                  </a:moveTo>
                  <a:lnTo>
                    <a:pt x="0" y="0"/>
                  </a:lnTo>
                  <a:lnTo>
                    <a:pt x="6845" y="380"/>
                  </a:lnTo>
                  <a:lnTo>
                    <a:pt x="13233" y="3301"/>
                  </a:lnTo>
                  <a:lnTo>
                    <a:pt x="17881" y="8508"/>
                  </a:lnTo>
                  <a:lnTo>
                    <a:pt x="20078" y="14985"/>
                  </a:lnTo>
                  <a:lnTo>
                    <a:pt x="19723" y="21843"/>
                  </a:lnTo>
                  <a:lnTo>
                    <a:pt x="16078" y="29717"/>
                  </a:lnTo>
                  <a:lnTo>
                    <a:pt x="14655" y="31114"/>
                  </a:lnTo>
                  <a:lnTo>
                    <a:pt x="13233" y="31876"/>
                  </a:lnTo>
                  <a:lnTo>
                    <a:pt x="13233" y="53339"/>
                  </a:lnTo>
                  <a:lnTo>
                    <a:pt x="70078" y="53339"/>
                  </a:lnTo>
                  <a:lnTo>
                    <a:pt x="70078" y="103377"/>
                  </a:lnTo>
                  <a:lnTo>
                    <a:pt x="74726" y="108584"/>
                  </a:lnTo>
                  <a:lnTo>
                    <a:pt x="76911" y="115061"/>
                  </a:lnTo>
                  <a:lnTo>
                    <a:pt x="76568" y="121919"/>
                  </a:lnTo>
                  <a:lnTo>
                    <a:pt x="73634" y="128396"/>
                  </a:lnTo>
                  <a:lnTo>
                    <a:pt x="68440" y="133095"/>
                  </a:lnTo>
                  <a:lnTo>
                    <a:pt x="61988" y="135254"/>
                  </a:lnTo>
                  <a:lnTo>
                    <a:pt x="257352" y="135254"/>
                  </a:lnTo>
                  <a:lnTo>
                    <a:pt x="244322" y="94106"/>
                  </a:lnTo>
                  <a:lnTo>
                    <a:pt x="141846" y="94106"/>
                  </a:lnTo>
                  <a:lnTo>
                    <a:pt x="134023" y="86232"/>
                  </a:lnTo>
                  <a:lnTo>
                    <a:pt x="134023" y="74802"/>
                  </a:lnTo>
                  <a:lnTo>
                    <a:pt x="105600" y="49021"/>
                  </a:lnTo>
                  <a:lnTo>
                    <a:pt x="105600" y="0"/>
                  </a:lnTo>
                  <a:close/>
                </a:path>
              </a:pathLst>
            </a:custGeom>
            <a:solidFill>
              <a:srgbClr val="523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574" y="2892044"/>
              <a:ext cx="138671" cy="97281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781812" y="3723080"/>
            <a:ext cx="502920" cy="505459"/>
          </a:xfrm>
          <a:custGeom>
            <a:avLst/>
            <a:gdLst/>
            <a:ahLst/>
            <a:cxnLst/>
            <a:rect l="l" t="t" r="r" b="b"/>
            <a:pathLst>
              <a:path w="502919" h="505460">
                <a:moveTo>
                  <a:pt x="46304" y="372478"/>
                </a:moveTo>
                <a:lnTo>
                  <a:pt x="0" y="372478"/>
                </a:lnTo>
                <a:lnTo>
                  <a:pt x="0" y="399084"/>
                </a:lnTo>
                <a:lnTo>
                  <a:pt x="46304" y="399084"/>
                </a:lnTo>
                <a:lnTo>
                  <a:pt x="46304" y="372478"/>
                </a:lnTo>
                <a:close/>
              </a:path>
              <a:path w="502919" h="505460">
                <a:moveTo>
                  <a:pt x="46304" y="319278"/>
                </a:moveTo>
                <a:lnTo>
                  <a:pt x="0" y="319278"/>
                </a:lnTo>
                <a:lnTo>
                  <a:pt x="0" y="345871"/>
                </a:lnTo>
                <a:lnTo>
                  <a:pt x="46304" y="345871"/>
                </a:lnTo>
                <a:lnTo>
                  <a:pt x="46304" y="319278"/>
                </a:lnTo>
                <a:close/>
              </a:path>
              <a:path w="502919" h="505460">
                <a:moveTo>
                  <a:pt x="46304" y="266052"/>
                </a:moveTo>
                <a:lnTo>
                  <a:pt x="0" y="266052"/>
                </a:lnTo>
                <a:lnTo>
                  <a:pt x="0" y="292658"/>
                </a:lnTo>
                <a:lnTo>
                  <a:pt x="46304" y="292658"/>
                </a:lnTo>
                <a:lnTo>
                  <a:pt x="46304" y="266052"/>
                </a:lnTo>
                <a:close/>
              </a:path>
              <a:path w="502919" h="505460">
                <a:moveTo>
                  <a:pt x="46304" y="212852"/>
                </a:moveTo>
                <a:lnTo>
                  <a:pt x="0" y="212852"/>
                </a:lnTo>
                <a:lnTo>
                  <a:pt x="0" y="239445"/>
                </a:lnTo>
                <a:lnTo>
                  <a:pt x="46304" y="239445"/>
                </a:lnTo>
                <a:lnTo>
                  <a:pt x="46304" y="212852"/>
                </a:lnTo>
                <a:close/>
              </a:path>
              <a:path w="502919" h="505460">
                <a:moveTo>
                  <a:pt x="46304" y="159639"/>
                </a:moveTo>
                <a:lnTo>
                  <a:pt x="0" y="159639"/>
                </a:lnTo>
                <a:lnTo>
                  <a:pt x="0" y="186232"/>
                </a:lnTo>
                <a:lnTo>
                  <a:pt x="46304" y="186232"/>
                </a:lnTo>
                <a:lnTo>
                  <a:pt x="46304" y="159639"/>
                </a:lnTo>
                <a:close/>
              </a:path>
              <a:path w="502919" h="505460">
                <a:moveTo>
                  <a:pt x="46304" y="106413"/>
                </a:moveTo>
                <a:lnTo>
                  <a:pt x="0" y="106413"/>
                </a:lnTo>
                <a:lnTo>
                  <a:pt x="0" y="133019"/>
                </a:lnTo>
                <a:lnTo>
                  <a:pt x="46304" y="133019"/>
                </a:lnTo>
                <a:lnTo>
                  <a:pt x="46304" y="106413"/>
                </a:lnTo>
                <a:close/>
              </a:path>
              <a:path w="502919" h="505460">
                <a:moveTo>
                  <a:pt x="132308" y="458838"/>
                </a:moveTo>
                <a:lnTo>
                  <a:pt x="105841" y="458838"/>
                </a:lnTo>
                <a:lnTo>
                  <a:pt x="105841" y="505383"/>
                </a:lnTo>
                <a:lnTo>
                  <a:pt x="132308" y="505383"/>
                </a:lnTo>
                <a:lnTo>
                  <a:pt x="132308" y="458838"/>
                </a:lnTo>
                <a:close/>
              </a:path>
              <a:path w="502919" h="505460">
                <a:moveTo>
                  <a:pt x="132308" y="0"/>
                </a:moveTo>
                <a:lnTo>
                  <a:pt x="105841" y="0"/>
                </a:lnTo>
                <a:lnTo>
                  <a:pt x="105841" y="46532"/>
                </a:lnTo>
                <a:lnTo>
                  <a:pt x="132308" y="46532"/>
                </a:lnTo>
                <a:lnTo>
                  <a:pt x="132308" y="0"/>
                </a:lnTo>
                <a:close/>
              </a:path>
              <a:path w="502919" h="505460">
                <a:moveTo>
                  <a:pt x="185229" y="458838"/>
                </a:moveTo>
                <a:lnTo>
                  <a:pt x="158762" y="458838"/>
                </a:lnTo>
                <a:lnTo>
                  <a:pt x="158762" y="505383"/>
                </a:lnTo>
                <a:lnTo>
                  <a:pt x="185229" y="505383"/>
                </a:lnTo>
                <a:lnTo>
                  <a:pt x="185229" y="458838"/>
                </a:lnTo>
                <a:close/>
              </a:path>
              <a:path w="502919" h="505460">
                <a:moveTo>
                  <a:pt x="185229" y="0"/>
                </a:moveTo>
                <a:lnTo>
                  <a:pt x="158762" y="0"/>
                </a:lnTo>
                <a:lnTo>
                  <a:pt x="158762" y="46532"/>
                </a:lnTo>
                <a:lnTo>
                  <a:pt x="185229" y="46532"/>
                </a:lnTo>
                <a:lnTo>
                  <a:pt x="185229" y="0"/>
                </a:lnTo>
                <a:close/>
              </a:path>
              <a:path w="502919" h="505460">
                <a:moveTo>
                  <a:pt x="238150" y="458838"/>
                </a:moveTo>
                <a:lnTo>
                  <a:pt x="211696" y="458838"/>
                </a:lnTo>
                <a:lnTo>
                  <a:pt x="211696" y="505383"/>
                </a:lnTo>
                <a:lnTo>
                  <a:pt x="238150" y="505383"/>
                </a:lnTo>
                <a:lnTo>
                  <a:pt x="238150" y="458838"/>
                </a:lnTo>
                <a:close/>
              </a:path>
              <a:path w="502919" h="505460">
                <a:moveTo>
                  <a:pt x="238150" y="0"/>
                </a:moveTo>
                <a:lnTo>
                  <a:pt x="211696" y="0"/>
                </a:lnTo>
                <a:lnTo>
                  <a:pt x="211696" y="46532"/>
                </a:lnTo>
                <a:lnTo>
                  <a:pt x="238150" y="46532"/>
                </a:lnTo>
                <a:lnTo>
                  <a:pt x="238150" y="0"/>
                </a:lnTo>
                <a:close/>
              </a:path>
              <a:path w="502919" h="505460">
                <a:moveTo>
                  <a:pt x="291071" y="458838"/>
                </a:moveTo>
                <a:lnTo>
                  <a:pt x="264617" y="458838"/>
                </a:lnTo>
                <a:lnTo>
                  <a:pt x="264617" y="505383"/>
                </a:lnTo>
                <a:lnTo>
                  <a:pt x="291071" y="505383"/>
                </a:lnTo>
                <a:lnTo>
                  <a:pt x="291071" y="458838"/>
                </a:lnTo>
                <a:close/>
              </a:path>
              <a:path w="502919" h="505460">
                <a:moveTo>
                  <a:pt x="291071" y="0"/>
                </a:moveTo>
                <a:lnTo>
                  <a:pt x="264617" y="0"/>
                </a:lnTo>
                <a:lnTo>
                  <a:pt x="264617" y="46532"/>
                </a:lnTo>
                <a:lnTo>
                  <a:pt x="291071" y="46532"/>
                </a:lnTo>
                <a:lnTo>
                  <a:pt x="291071" y="0"/>
                </a:lnTo>
                <a:close/>
              </a:path>
              <a:path w="502919" h="505460">
                <a:moveTo>
                  <a:pt x="337375" y="166243"/>
                </a:moveTo>
                <a:lnTo>
                  <a:pt x="165379" y="166243"/>
                </a:lnTo>
                <a:lnTo>
                  <a:pt x="165379" y="339140"/>
                </a:lnTo>
                <a:lnTo>
                  <a:pt x="337375" y="339140"/>
                </a:lnTo>
                <a:lnTo>
                  <a:pt x="337375" y="166243"/>
                </a:lnTo>
                <a:close/>
              </a:path>
              <a:path w="502919" h="505460">
                <a:moveTo>
                  <a:pt x="343992" y="458838"/>
                </a:moveTo>
                <a:lnTo>
                  <a:pt x="317538" y="458838"/>
                </a:lnTo>
                <a:lnTo>
                  <a:pt x="317538" y="505383"/>
                </a:lnTo>
                <a:lnTo>
                  <a:pt x="343992" y="505383"/>
                </a:lnTo>
                <a:lnTo>
                  <a:pt x="343992" y="458838"/>
                </a:lnTo>
                <a:close/>
              </a:path>
              <a:path w="502919" h="505460">
                <a:moveTo>
                  <a:pt x="343992" y="0"/>
                </a:moveTo>
                <a:lnTo>
                  <a:pt x="317538" y="0"/>
                </a:lnTo>
                <a:lnTo>
                  <a:pt x="317538" y="46532"/>
                </a:lnTo>
                <a:lnTo>
                  <a:pt x="343992" y="46532"/>
                </a:lnTo>
                <a:lnTo>
                  <a:pt x="343992" y="0"/>
                </a:lnTo>
                <a:close/>
              </a:path>
              <a:path w="502919" h="505460">
                <a:moveTo>
                  <a:pt x="396913" y="458838"/>
                </a:moveTo>
                <a:lnTo>
                  <a:pt x="370459" y="458838"/>
                </a:lnTo>
                <a:lnTo>
                  <a:pt x="370459" y="505383"/>
                </a:lnTo>
                <a:lnTo>
                  <a:pt x="396913" y="505383"/>
                </a:lnTo>
                <a:lnTo>
                  <a:pt x="396913" y="458838"/>
                </a:lnTo>
                <a:close/>
              </a:path>
              <a:path w="502919" h="505460">
                <a:moveTo>
                  <a:pt x="396913" y="0"/>
                </a:moveTo>
                <a:lnTo>
                  <a:pt x="370459" y="0"/>
                </a:lnTo>
                <a:lnTo>
                  <a:pt x="370459" y="46532"/>
                </a:lnTo>
                <a:lnTo>
                  <a:pt x="396913" y="46532"/>
                </a:lnTo>
                <a:lnTo>
                  <a:pt x="396913" y="0"/>
                </a:lnTo>
                <a:close/>
              </a:path>
              <a:path w="502919" h="505460">
                <a:moveTo>
                  <a:pt x="429996" y="99745"/>
                </a:moveTo>
                <a:lnTo>
                  <a:pt x="427926" y="89458"/>
                </a:lnTo>
                <a:lnTo>
                  <a:pt x="422249" y="80949"/>
                </a:lnTo>
                <a:lnTo>
                  <a:pt x="413842" y="75234"/>
                </a:lnTo>
                <a:lnTo>
                  <a:pt x="403542" y="73202"/>
                </a:lnTo>
                <a:lnTo>
                  <a:pt x="363842" y="73202"/>
                </a:lnTo>
                <a:lnTo>
                  <a:pt x="363842" y="139750"/>
                </a:lnTo>
                <a:lnTo>
                  <a:pt x="363842" y="365810"/>
                </a:lnTo>
                <a:lnTo>
                  <a:pt x="138925" y="365810"/>
                </a:lnTo>
                <a:lnTo>
                  <a:pt x="138925" y="139750"/>
                </a:lnTo>
                <a:lnTo>
                  <a:pt x="363842" y="139750"/>
                </a:lnTo>
                <a:lnTo>
                  <a:pt x="363842" y="73202"/>
                </a:lnTo>
                <a:lnTo>
                  <a:pt x="99225" y="73202"/>
                </a:lnTo>
                <a:lnTo>
                  <a:pt x="88925" y="75234"/>
                </a:lnTo>
                <a:lnTo>
                  <a:pt x="80518" y="80949"/>
                </a:lnTo>
                <a:lnTo>
                  <a:pt x="74841" y="89458"/>
                </a:lnTo>
                <a:lnTo>
                  <a:pt x="72771" y="99745"/>
                </a:lnTo>
                <a:lnTo>
                  <a:pt x="72771" y="405688"/>
                </a:lnTo>
                <a:lnTo>
                  <a:pt x="74841" y="415975"/>
                </a:lnTo>
                <a:lnTo>
                  <a:pt x="80518" y="424484"/>
                </a:lnTo>
                <a:lnTo>
                  <a:pt x="88925" y="430199"/>
                </a:lnTo>
                <a:lnTo>
                  <a:pt x="99225" y="432231"/>
                </a:lnTo>
                <a:lnTo>
                  <a:pt x="403542" y="432231"/>
                </a:lnTo>
                <a:lnTo>
                  <a:pt x="413842" y="430199"/>
                </a:lnTo>
                <a:lnTo>
                  <a:pt x="422249" y="424484"/>
                </a:lnTo>
                <a:lnTo>
                  <a:pt x="427926" y="415975"/>
                </a:lnTo>
                <a:lnTo>
                  <a:pt x="429996" y="405688"/>
                </a:lnTo>
                <a:lnTo>
                  <a:pt x="429996" y="365810"/>
                </a:lnTo>
                <a:lnTo>
                  <a:pt x="429996" y="99745"/>
                </a:lnTo>
                <a:close/>
              </a:path>
              <a:path w="502919" h="505460">
                <a:moveTo>
                  <a:pt x="502767" y="372491"/>
                </a:moveTo>
                <a:lnTo>
                  <a:pt x="456463" y="372491"/>
                </a:lnTo>
                <a:lnTo>
                  <a:pt x="456463" y="399084"/>
                </a:lnTo>
                <a:lnTo>
                  <a:pt x="502767" y="399084"/>
                </a:lnTo>
                <a:lnTo>
                  <a:pt x="502767" y="372491"/>
                </a:lnTo>
                <a:close/>
              </a:path>
              <a:path w="502919" h="505460">
                <a:moveTo>
                  <a:pt x="502767" y="319278"/>
                </a:moveTo>
                <a:lnTo>
                  <a:pt x="456463" y="319278"/>
                </a:lnTo>
                <a:lnTo>
                  <a:pt x="456463" y="345871"/>
                </a:lnTo>
                <a:lnTo>
                  <a:pt x="502767" y="345871"/>
                </a:lnTo>
                <a:lnTo>
                  <a:pt x="502767" y="319278"/>
                </a:lnTo>
                <a:close/>
              </a:path>
              <a:path w="502919" h="505460">
                <a:moveTo>
                  <a:pt x="502767" y="266052"/>
                </a:moveTo>
                <a:lnTo>
                  <a:pt x="456463" y="266052"/>
                </a:lnTo>
                <a:lnTo>
                  <a:pt x="456463" y="292658"/>
                </a:lnTo>
                <a:lnTo>
                  <a:pt x="502767" y="292658"/>
                </a:lnTo>
                <a:lnTo>
                  <a:pt x="502767" y="266052"/>
                </a:lnTo>
                <a:close/>
              </a:path>
              <a:path w="502919" h="505460">
                <a:moveTo>
                  <a:pt x="502767" y="212852"/>
                </a:moveTo>
                <a:lnTo>
                  <a:pt x="456463" y="212852"/>
                </a:lnTo>
                <a:lnTo>
                  <a:pt x="456463" y="239445"/>
                </a:lnTo>
                <a:lnTo>
                  <a:pt x="502767" y="239445"/>
                </a:lnTo>
                <a:lnTo>
                  <a:pt x="502767" y="212852"/>
                </a:lnTo>
                <a:close/>
              </a:path>
              <a:path w="502919" h="505460">
                <a:moveTo>
                  <a:pt x="502767" y="159639"/>
                </a:moveTo>
                <a:lnTo>
                  <a:pt x="456463" y="159639"/>
                </a:lnTo>
                <a:lnTo>
                  <a:pt x="456463" y="186232"/>
                </a:lnTo>
                <a:lnTo>
                  <a:pt x="502767" y="186232"/>
                </a:lnTo>
                <a:lnTo>
                  <a:pt x="502767" y="159639"/>
                </a:lnTo>
                <a:close/>
              </a:path>
              <a:path w="502919" h="505460">
                <a:moveTo>
                  <a:pt x="502767" y="106413"/>
                </a:moveTo>
                <a:lnTo>
                  <a:pt x="456463" y="106413"/>
                </a:lnTo>
                <a:lnTo>
                  <a:pt x="456463" y="133019"/>
                </a:lnTo>
                <a:lnTo>
                  <a:pt x="502767" y="133019"/>
                </a:lnTo>
                <a:lnTo>
                  <a:pt x="502767" y="106413"/>
                </a:lnTo>
                <a:close/>
              </a:path>
            </a:pathLst>
          </a:custGeom>
          <a:solidFill>
            <a:srgbClr val="5239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8764" y="2167127"/>
            <a:ext cx="474345" cy="535305"/>
          </a:xfrm>
          <a:custGeom>
            <a:avLst/>
            <a:gdLst/>
            <a:ahLst/>
            <a:cxnLst/>
            <a:rect l="l" t="t" r="r" b="b"/>
            <a:pathLst>
              <a:path w="474344" h="535305">
                <a:moveTo>
                  <a:pt x="53746" y="96520"/>
                </a:moveTo>
                <a:lnTo>
                  <a:pt x="51625" y="85979"/>
                </a:lnTo>
                <a:lnTo>
                  <a:pt x="45872" y="77343"/>
                </a:lnTo>
                <a:lnTo>
                  <a:pt x="37338" y="71628"/>
                </a:lnTo>
                <a:lnTo>
                  <a:pt x="26873" y="69469"/>
                </a:lnTo>
                <a:lnTo>
                  <a:pt x="16408" y="71628"/>
                </a:lnTo>
                <a:lnTo>
                  <a:pt x="7874" y="77343"/>
                </a:lnTo>
                <a:lnTo>
                  <a:pt x="2120" y="85979"/>
                </a:lnTo>
                <a:lnTo>
                  <a:pt x="0" y="96520"/>
                </a:lnTo>
                <a:lnTo>
                  <a:pt x="2120" y="106934"/>
                </a:lnTo>
                <a:lnTo>
                  <a:pt x="7874" y="115570"/>
                </a:lnTo>
                <a:lnTo>
                  <a:pt x="16408" y="121285"/>
                </a:lnTo>
                <a:lnTo>
                  <a:pt x="26873" y="123444"/>
                </a:lnTo>
                <a:lnTo>
                  <a:pt x="37338" y="121285"/>
                </a:lnTo>
                <a:lnTo>
                  <a:pt x="45872" y="115570"/>
                </a:lnTo>
                <a:lnTo>
                  <a:pt x="51625" y="106934"/>
                </a:lnTo>
                <a:lnTo>
                  <a:pt x="53746" y="96520"/>
                </a:lnTo>
                <a:close/>
              </a:path>
              <a:path w="474344" h="535305">
                <a:moveTo>
                  <a:pt x="66967" y="207010"/>
                </a:moveTo>
                <a:lnTo>
                  <a:pt x="59918" y="199898"/>
                </a:lnTo>
                <a:lnTo>
                  <a:pt x="42545" y="199898"/>
                </a:lnTo>
                <a:lnTo>
                  <a:pt x="35483" y="207010"/>
                </a:lnTo>
                <a:lnTo>
                  <a:pt x="35483" y="224409"/>
                </a:lnTo>
                <a:lnTo>
                  <a:pt x="42545" y="231521"/>
                </a:lnTo>
                <a:lnTo>
                  <a:pt x="59918" y="231521"/>
                </a:lnTo>
                <a:lnTo>
                  <a:pt x="66967" y="224409"/>
                </a:lnTo>
                <a:lnTo>
                  <a:pt x="66967" y="207010"/>
                </a:lnTo>
                <a:close/>
              </a:path>
              <a:path w="474344" h="535305">
                <a:moveTo>
                  <a:pt x="114477" y="147701"/>
                </a:moveTo>
                <a:lnTo>
                  <a:pt x="113068" y="140716"/>
                </a:lnTo>
                <a:lnTo>
                  <a:pt x="109232" y="135001"/>
                </a:lnTo>
                <a:lnTo>
                  <a:pt x="103543" y="131191"/>
                </a:lnTo>
                <a:lnTo>
                  <a:pt x="96570" y="129667"/>
                </a:lnTo>
                <a:lnTo>
                  <a:pt x="89598" y="131191"/>
                </a:lnTo>
                <a:lnTo>
                  <a:pt x="83896" y="135001"/>
                </a:lnTo>
                <a:lnTo>
                  <a:pt x="80060" y="140716"/>
                </a:lnTo>
                <a:lnTo>
                  <a:pt x="78663" y="147701"/>
                </a:lnTo>
                <a:lnTo>
                  <a:pt x="80060" y="154686"/>
                </a:lnTo>
                <a:lnTo>
                  <a:pt x="83896" y="160401"/>
                </a:lnTo>
                <a:lnTo>
                  <a:pt x="89598" y="164211"/>
                </a:lnTo>
                <a:lnTo>
                  <a:pt x="96570" y="165735"/>
                </a:lnTo>
                <a:lnTo>
                  <a:pt x="103543" y="164211"/>
                </a:lnTo>
                <a:lnTo>
                  <a:pt x="109232" y="160401"/>
                </a:lnTo>
                <a:lnTo>
                  <a:pt x="113068" y="154686"/>
                </a:lnTo>
                <a:lnTo>
                  <a:pt x="114477" y="147701"/>
                </a:lnTo>
                <a:close/>
              </a:path>
              <a:path w="474344" h="535305">
                <a:moveTo>
                  <a:pt x="330923" y="39243"/>
                </a:moveTo>
                <a:lnTo>
                  <a:pt x="326580" y="29210"/>
                </a:lnTo>
                <a:lnTo>
                  <a:pt x="315048" y="22860"/>
                </a:lnTo>
                <a:lnTo>
                  <a:pt x="299491" y="22860"/>
                </a:lnTo>
                <a:lnTo>
                  <a:pt x="283375" y="30480"/>
                </a:lnTo>
                <a:lnTo>
                  <a:pt x="270129" y="45593"/>
                </a:lnTo>
                <a:lnTo>
                  <a:pt x="269836" y="46863"/>
                </a:lnTo>
                <a:lnTo>
                  <a:pt x="263817" y="33020"/>
                </a:lnTo>
                <a:lnTo>
                  <a:pt x="252603" y="13970"/>
                </a:lnTo>
                <a:lnTo>
                  <a:pt x="237388" y="0"/>
                </a:lnTo>
                <a:lnTo>
                  <a:pt x="219316" y="1270"/>
                </a:lnTo>
                <a:lnTo>
                  <a:pt x="213118" y="13970"/>
                </a:lnTo>
                <a:lnTo>
                  <a:pt x="217639" y="33020"/>
                </a:lnTo>
                <a:lnTo>
                  <a:pt x="230390" y="53213"/>
                </a:lnTo>
                <a:lnTo>
                  <a:pt x="248869" y="68453"/>
                </a:lnTo>
                <a:lnTo>
                  <a:pt x="251447" y="69723"/>
                </a:lnTo>
                <a:lnTo>
                  <a:pt x="253085" y="72263"/>
                </a:lnTo>
                <a:lnTo>
                  <a:pt x="253390" y="83693"/>
                </a:lnTo>
                <a:lnTo>
                  <a:pt x="252920" y="91313"/>
                </a:lnTo>
                <a:lnTo>
                  <a:pt x="251447" y="102616"/>
                </a:lnTo>
                <a:lnTo>
                  <a:pt x="249135" y="103886"/>
                </a:lnTo>
                <a:lnTo>
                  <a:pt x="245516" y="103886"/>
                </a:lnTo>
                <a:lnTo>
                  <a:pt x="232257" y="88773"/>
                </a:lnTo>
                <a:lnTo>
                  <a:pt x="221805" y="77343"/>
                </a:lnTo>
                <a:lnTo>
                  <a:pt x="212394" y="69723"/>
                </a:lnTo>
                <a:lnTo>
                  <a:pt x="203987" y="68453"/>
                </a:lnTo>
                <a:lnTo>
                  <a:pt x="195160" y="72263"/>
                </a:lnTo>
                <a:lnTo>
                  <a:pt x="188315" y="81153"/>
                </a:lnTo>
                <a:lnTo>
                  <a:pt x="183857" y="92583"/>
                </a:lnTo>
                <a:lnTo>
                  <a:pt x="182206" y="105156"/>
                </a:lnTo>
                <a:lnTo>
                  <a:pt x="183210" y="115316"/>
                </a:lnTo>
                <a:lnTo>
                  <a:pt x="219202" y="141986"/>
                </a:lnTo>
                <a:lnTo>
                  <a:pt x="226771" y="145796"/>
                </a:lnTo>
                <a:lnTo>
                  <a:pt x="232206" y="152146"/>
                </a:lnTo>
                <a:lnTo>
                  <a:pt x="235013" y="159766"/>
                </a:lnTo>
                <a:lnTo>
                  <a:pt x="234708" y="167259"/>
                </a:lnTo>
                <a:lnTo>
                  <a:pt x="228371" y="187579"/>
                </a:lnTo>
                <a:lnTo>
                  <a:pt x="223393" y="190119"/>
                </a:lnTo>
                <a:lnTo>
                  <a:pt x="217093" y="187579"/>
                </a:lnTo>
                <a:lnTo>
                  <a:pt x="215620" y="186309"/>
                </a:lnTo>
                <a:lnTo>
                  <a:pt x="214541" y="185039"/>
                </a:lnTo>
                <a:lnTo>
                  <a:pt x="209600" y="177419"/>
                </a:lnTo>
                <a:lnTo>
                  <a:pt x="203962" y="171069"/>
                </a:lnTo>
                <a:lnTo>
                  <a:pt x="190842" y="161036"/>
                </a:lnTo>
                <a:lnTo>
                  <a:pt x="177609" y="154686"/>
                </a:lnTo>
                <a:lnTo>
                  <a:pt x="165493" y="154686"/>
                </a:lnTo>
                <a:lnTo>
                  <a:pt x="155803" y="158496"/>
                </a:lnTo>
                <a:lnTo>
                  <a:pt x="149885" y="163576"/>
                </a:lnTo>
                <a:lnTo>
                  <a:pt x="146913" y="172339"/>
                </a:lnTo>
                <a:lnTo>
                  <a:pt x="148374" y="183769"/>
                </a:lnTo>
                <a:lnTo>
                  <a:pt x="153670" y="193929"/>
                </a:lnTo>
                <a:lnTo>
                  <a:pt x="162229" y="202819"/>
                </a:lnTo>
                <a:lnTo>
                  <a:pt x="170268" y="206629"/>
                </a:lnTo>
                <a:lnTo>
                  <a:pt x="203009" y="210439"/>
                </a:lnTo>
                <a:lnTo>
                  <a:pt x="210959" y="210439"/>
                </a:lnTo>
                <a:lnTo>
                  <a:pt x="216877" y="218059"/>
                </a:lnTo>
                <a:lnTo>
                  <a:pt x="216141" y="226949"/>
                </a:lnTo>
                <a:lnTo>
                  <a:pt x="215988" y="226949"/>
                </a:lnTo>
                <a:lnTo>
                  <a:pt x="209384" y="253492"/>
                </a:lnTo>
                <a:lnTo>
                  <a:pt x="206984" y="266192"/>
                </a:lnTo>
                <a:lnTo>
                  <a:pt x="203835" y="268732"/>
                </a:lnTo>
                <a:lnTo>
                  <a:pt x="198869" y="267462"/>
                </a:lnTo>
                <a:lnTo>
                  <a:pt x="197434" y="266192"/>
                </a:lnTo>
                <a:lnTo>
                  <a:pt x="192011" y="257302"/>
                </a:lnTo>
                <a:lnTo>
                  <a:pt x="186436" y="250952"/>
                </a:lnTo>
                <a:lnTo>
                  <a:pt x="180035" y="245872"/>
                </a:lnTo>
                <a:lnTo>
                  <a:pt x="165735" y="236982"/>
                </a:lnTo>
                <a:lnTo>
                  <a:pt x="152006" y="233299"/>
                </a:lnTo>
                <a:lnTo>
                  <a:pt x="140639" y="235712"/>
                </a:lnTo>
                <a:lnTo>
                  <a:pt x="133337" y="239522"/>
                </a:lnTo>
                <a:lnTo>
                  <a:pt x="128892" y="249682"/>
                </a:lnTo>
                <a:lnTo>
                  <a:pt x="129273" y="262382"/>
                </a:lnTo>
                <a:lnTo>
                  <a:pt x="152095" y="292862"/>
                </a:lnTo>
                <a:lnTo>
                  <a:pt x="177634" y="301625"/>
                </a:lnTo>
                <a:lnTo>
                  <a:pt x="190233" y="305435"/>
                </a:lnTo>
                <a:lnTo>
                  <a:pt x="197192" y="307975"/>
                </a:lnTo>
                <a:lnTo>
                  <a:pt x="202018" y="314325"/>
                </a:lnTo>
                <a:lnTo>
                  <a:pt x="202768" y="330835"/>
                </a:lnTo>
                <a:lnTo>
                  <a:pt x="201142" y="333375"/>
                </a:lnTo>
                <a:lnTo>
                  <a:pt x="197954" y="333375"/>
                </a:lnTo>
                <a:lnTo>
                  <a:pt x="196888" y="332105"/>
                </a:lnTo>
                <a:lnTo>
                  <a:pt x="196126" y="332105"/>
                </a:lnTo>
                <a:lnTo>
                  <a:pt x="187947" y="324485"/>
                </a:lnTo>
                <a:lnTo>
                  <a:pt x="181432" y="319405"/>
                </a:lnTo>
                <a:lnTo>
                  <a:pt x="174637" y="316865"/>
                </a:lnTo>
                <a:lnTo>
                  <a:pt x="165658" y="314325"/>
                </a:lnTo>
                <a:lnTo>
                  <a:pt x="151472" y="315595"/>
                </a:lnTo>
                <a:lnTo>
                  <a:pt x="138188" y="320675"/>
                </a:lnTo>
                <a:lnTo>
                  <a:pt x="127952" y="328295"/>
                </a:lnTo>
                <a:lnTo>
                  <a:pt x="122961" y="335915"/>
                </a:lnTo>
                <a:lnTo>
                  <a:pt x="123939" y="348615"/>
                </a:lnTo>
                <a:lnTo>
                  <a:pt x="130289" y="356235"/>
                </a:lnTo>
                <a:lnTo>
                  <a:pt x="139598" y="362585"/>
                </a:lnTo>
                <a:lnTo>
                  <a:pt x="149428" y="365125"/>
                </a:lnTo>
                <a:lnTo>
                  <a:pt x="157822" y="366395"/>
                </a:lnTo>
                <a:lnTo>
                  <a:pt x="181584" y="366395"/>
                </a:lnTo>
                <a:lnTo>
                  <a:pt x="194437" y="367665"/>
                </a:lnTo>
                <a:lnTo>
                  <a:pt x="202387" y="367665"/>
                </a:lnTo>
                <a:lnTo>
                  <a:pt x="208927" y="373888"/>
                </a:lnTo>
                <a:lnTo>
                  <a:pt x="212648" y="389128"/>
                </a:lnTo>
                <a:lnTo>
                  <a:pt x="217538" y="405638"/>
                </a:lnTo>
                <a:lnTo>
                  <a:pt x="216217" y="408178"/>
                </a:lnTo>
                <a:lnTo>
                  <a:pt x="212686" y="409448"/>
                </a:lnTo>
                <a:lnTo>
                  <a:pt x="211366" y="409448"/>
                </a:lnTo>
                <a:lnTo>
                  <a:pt x="203301" y="403098"/>
                </a:lnTo>
                <a:lnTo>
                  <a:pt x="195846" y="400558"/>
                </a:lnTo>
                <a:lnTo>
                  <a:pt x="187998" y="396748"/>
                </a:lnTo>
                <a:lnTo>
                  <a:pt x="179882" y="395478"/>
                </a:lnTo>
                <a:lnTo>
                  <a:pt x="165671" y="395478"/>
                </a:lnTo>
                <a:lnTo>
                  <a:pt x="152882" y="400558"/>
                </a:lnTo>
                <a:lnTo>
                  <a:pt x="142709" y="410718"/>
                </a:lnTo>
                <a:lnTo>
                  <a:pt x="136321" y="423418"/>
                </a:lnTo>
                <a:lnTo>
                  <a:pt x="137020" y="435991"/>
                </a:lnTo>
                <a:lnTo>
                  <a:pt x="143230" y="448691"/>
                </a:lnTo>
                <a:lnTo>
                  <a:pt x="153504" y="458851"/>
                </a:lnTo>
                <a:lnTo>
                  <a:pt x="166458" y="465201"/>
                </a:lnTo>
                <a:lnTo>
                  <a:pt x="174701" y="465201"/>
                </a:lnTo>
                <a:lnTo>
                  <a:pt x="194525" y="460121"/>
                </a:lnTo>
                <a:lnTo>
                  <a:pt x="204901" y="455041"/>
                </a:lnTo>
                <a:lnTo>
                  <a:pt x="216369" y="453771"/>
                </a:lnTo>
                <a:lnTo>
                  <a:pt x="227457" y="456311"/>
                </a:lnTo>
                <a:lnTo>
                  <a:pt x="237032" y="461391"/>
                </a:lnTo>
                <a:lnTo>
                  <a:pt x="244030" y="471551"/>
                </a:lnTo>
                <a:lnTo>
                  <a:pt x="259892" y="500761"/>
                </a:lnTo>
                <a:lnTo>
                  <a:pt x="268706" y="514604"/>
                </a:lnTo>
                <a:lnTo>
                  <a:pt x="278079" y="528574"/>
                </a:lnTo>
                <a:lnTo>
                  <a:pt x="281838" y="534924"/>
                </a:lnTo>
                <a:lnTo>
                  <a:pt x="289140" y="534924"/>
                </a:lnTo>
                <a:lnTo>
                  <a:pt x="299796" y="527304"/>
                </a:lnTo>
                <a:lnTo>
                  <a:pt x="300596" y="519684"/>
                </a:lnTo>
                <a:lnTo>
                  <a:pt x="296989" y="515874"/>
                </a:lnTo>
                <a:lnTo>
                  <a:pt x="287032" y="500761"/>
                </a:lnTo>
                <a:lnTo>
                  <a:pt x="277863" y="485521"/>
                </a:lnTo>
                <a:lnTo>
                  <a:pt x="276364" y="481711"/>
                </a:lnTo>
                <a:lnTo>
                  <a:pt x="277317" y="479171"/>
                </a:lnTo>
                <a:lnTo>
                  <a:pt x="281165" y="476631"/>
                </a:lnTo>
                <a:lnTo>
                  <a:pt x="298653" y="476631"/>
                </a:lnTo>
                <a:lnTo>
                  <a:pt x="305612" y="474091"/>
                </a:lnTo>
                <a:lnTo>
                  <a:pt x="312013" y="470281"/>
                </a:lnTo>
                <a:lnTo>
                  <a:pt x="326148" y="452501"/>
                </a:lnTo>
                <a:lnTo>
                  <a:pt x="329171" y="431038"/>
                </a:lnTo>
                <a:lnTo>
                  <a:pt x="323824" y="413258"/>
                </a:lnTo>
                <a:lnTo>
                  <a:pt x="312826" y="404368"/>
                </a:lnTo>
                <a:lnTo>
                  <a:pt x="302399" y="405638"/>
                </a:lnTo>
                <a:lnTo>
                  <a:pt x="291871" y="410718"/>
                </a:lnTo>
                <a:lnTo>
                  <a:pt x="280835" y="420878"/>
                </a:lnTo>
                <a:lnTo>
                  <a:pt x="268884" y="433578"/>
                </a:lnTo>
                <a:lnTo>
                  <a:pt x="265074" y="437261"/>
                </a:lnTo>
                <a:lnTo>
                  <a:pt x="245541" y="414528"/>
                </a:lnTo>
                <a:lnTo>
                  <a:pt x="243141" y="408178"/>
                </a:lnTo>
                <a:lnTo>
                  <a:pt x="246595" y="400558"/>
                </a:lnTo>
                <a:lnTo>
                  <a:pt x="253923" y="398018"/>
                </a:lnTo>
                <a:lnTo>
                  <a:pt x="255333" y="398018"/>
                </a:lnTo>
                <a:lnTo>
                  <a:pt x="267500" y="395478"/>
                </a:lnTo>
                <a:lnTo>
                  <a:pt x="311289" y="372618"/>
                </a:lnTo>
                <a:lnTo>
                  <a:pt x="319811" y="349885"/>
                </a:lnTo>
                <a:lnTo>
                  <a:pt x="316738" y="335915"/>
                </a:lnTo>
                <a:lnTo>
                  <a:pt x="310159" y="328295"/>
                </a:lnTo>
                <a:lnTo>
                  <a:pt x="299034" y="324485"/>
                </a:lnTo>
                <a:lnTo>
                  <a:pt x="285013" y="325755"/>
                </a:lnTo>
                <a:lnTo>
                  <a:pt x="269671" y="333375"/>
                </a:lnTo>
                <a:lnTo>
                  <a:pt x="262382" y="339725"/>
                </a:lnTo>
                <a:lnTo>
                  <a:pt x="256895" y="344805"/>
                </a:lnTo>
                <a:lnTo>
                  <a:pt x="252476" y="351155"/>
                </a:lnTo>
                <a:lnTo>
                  <a:pt x="244373" y="361315"/>
                </a:lnTo>
                <a:lnTo>
                  <a:pt x="225386" y="320675"/>
                </a:lnTo>
                <a:lnTo>
                  <a:pt x="226009" y="302895"/>
                </a:lnTo>
                <a:lnTo>
                  <a:pt x="230009" y="299212"/>
                </a:lnTo>
                <a:lnTo>
                  <a:pt x="235978" y="300482"/>
                </a:lnTo>
                <a:lnTo>
                  <a:pt x="237274" y="300482"/>
                </a:lnTo>
                <a:lnTo>
                  <a:pt x="270116" y="313055"/>
                </a:lnTo>
                <a:lnTo>
                  <a:pt x="280123" y="310515"/>
                </a:lnTo>
                <a:lnTo>
                  <a:pt x="286486" y="302895"/>
                </a:lnTo>
                <a:lnTo>
                  <a:pt x="290131" y="290322"/>
                </a:lnTo>
                <a:lnTo>
                  <a:pt x="290868" y="277622"/>
                </a:lnTo>
                <a:lnTo>
                  <a:pt x="287528" y="267462"/>
                </a:lnTo>
                <a:lnTo>
                  <a:pt x="279933" y="261112"/>
                </a:lnTo>
                <a:lnTo>
                  <a:pt x="267817" y="257302"/>
                </a:lnTo>
                <a:lnTo>
                  <a:pt x="258991" y="257302"/>
                </a:lnTo>
                <a:lnTo>
                  <a:pt x="251955" y="258572"/>
                </a:lnTo>
                <a:lnTo>
                  <a:pt x="245592" y="262382"/>
                </a:lnTo>
                <a:lnTo>
                  <a:pt x="236474" y="267462"/>
                </a:lnTo>
                <a:lnTo>
                  <a:pt x="233603" y="266192"/>
                </a:lnTo>
                <a:lnTo>
                  <a:pt x="231724" y="263652"/>
                </a:lnTo>
                <a:lnTo>
                  <a:pt x="231533" y="262382"/>
                </a:lnTo>
                <a:lnTo>
                  <a:pt x="233083" y="254762"/>
                </a:lnTo>
                <a:lnTo>
                  <a:pt x="256082" y="224409"/>
                </a:lnTo>
                <a:lnTo>
                  <a:pt x="265645" y="225679"/>
                </a:lnTo>
                <a:lnTo>
                  <a:pt x="269011" y="225679"/>
                </a:lnTo>
                <a:lnTo>
                  <a:pt x="272135" y="226949"/>
                </a:lnTo>
                <a:lnTo>
                  <a:pt x="277825" y="232029"/>
                </a:lnTo>
                <a:lnTo>
                  <a:pt x="284391" y="236982"/>
                </a:lnTo>
                <a:lnTo>
                  <a:pt x="296976" y="242062"/>
                </a:lnTo>
                <a:lnTo>
                  <a:pt x="308127" y="240792"/>
                </a:lnTo>
                <a:lnTo>
                  <a:pt x="317652" y="234442"/>
                </a:lnTo>
                <a:lnTo>
                  <a:pt x="325348" y="225679"/>
                </a:lnTo>
                <a:lnTo>
                  <a:pt x="327494" y="214249"/>
                </a:lnTo>
                <a:lnTo>
                  <a:pt x="322440" y="200279"/>
                </a:lnTo>
                <a:lnTo>
                  <a:pt x="311454" y="187579"/>
                </a:lnTo>
                <a:lnTo>
                  <a:pt x="295795" y="179959"/>
                </a:lnTo>
                <a:lnTo>
                  <a:pt x="284568" y="178689"/>
                </a:lnTo>
                <a:lnTo>
                  <a:pt x="275793" y="179959"/>
                </a:lnTo>
                <a:lnTo>
                  <a:pt x="268401" y="183769"/>
                </a:lnTo>
                <a:lnTo>
                  <a:pt x="261315" y="186309"/>
                </a:lnTo>
                <a:lnTo>
                  <a:pt x="258711" y="186309"/>
                </a:lnTo>
                <a:lnTo>
                  <a:pt x="256032" y="185039"/>
                </a:lnTo>
                <a:lnTo>
                  <a:pt x="255066" y="181229"/>
                </a:lnTo>
                <a:lnTo>
                  <a:pt x="258000" y="171069"/>
                </a:lnTo>
                <a:lnTo>
                  <a:pt x="262953" y="155956"/>
                </a:lnTo>
                <a:lnTo>
                  <a:pt x="264020" y="152146"/>
                </a:lnTo>
                <a:lnTo>
                  <a:pt x="267690" y="150876"/>
                </a:lnTo>
                <a:lnTo>
                  <a:pt x="271919" y="152146"/>
                </a:lnTo>
                <a:lnTo>
                  <a:pt x="272681" y="152146"/>
                </a:lnTo>
                <a:lnTo>
                  <a:pt x="273342" y="153416"/>
                </a:lnTo>
                <a:lnTo>
                  <a:pt x="280758" y="157226"/>
                </a:lnTo>
                <a:lnTo>
                  <a:pt x="288925" y="159766"/>
                </a:lnTo>
                <a:lnTo>
                  <a:pt x="297446" y="159766"/>
                </a:lnTo>
                <a:lnTo>
                  <a:pt x="305879" y="158496"/>
                </a:lnTo>
                <a:lnTo>
                  <a:pt x="321716" y="147066"/>
                </a:lnTo>
                <a:lnTo>
                  <a:pt x="328561" y="130556"/>
                </a:lnTo>
                <a:lnTo>
                  <a:pt x="327558" y="114046"/>
                </a:lnTo>
                <a:lnTo>
                  <a:pt x="319811" y="105156"/>
                </a:lnTo>
                <a:lnTo>
                  <a:pt x="311797" y="102616"/>
                </a:lnTo>
                <a:lnTo>
                  <a:pt x="302971" y="103886"/>
                </a:lnTo>
                <a:lnTo>
                  <a:pt x="293204" y="107696"/>
                </a:lnTo>
                <a:lnTo>
                  <a:pt x="282422" y="114046"/>
                </a:lnTo>
                <a:lnTo>
                  <a:pt x="279831" y="115316"/>
                </a:lnTo>
                <a:lnTo>
                  <a:pt x="276479" y="114046"/>
                </a:lnTo>
                <a:lnTo>
                  <a:pt x="274332" y="110236"/>
                </a:lnTo>
                <a:lnTo>
                  <a:pt x="274091" y="108966"/>
                </a:lnTo>
                <a:lnTo>
                  <a:pt x="275386" y="101346"/>
                </a:lnTo>
                <a:lnTo>
                  <a:pt x="276110" y="93853"/>
                </a:lnTo>
                <a:lnTo>
                  <a:pt x="276606" y="82423"/>
                </a:lnTo>
                <a:lnTo>
                  <a:pt x="279946" y="78613"/>
                </a:lnTo>
                <a:lnTo>
                  <a:pt x="284264" y="78613"/>
                </a:lnTo>
                <a:lnTo>
                  <a:pt x="295770" y="77343"/>
                </a:lnTo>
                <a:lnTo>
                  <a:pt x="328930" y="49403"/>
                </a:lnTo>
                <a:lnTo>
                  <a:pt x="330923" y="39243"/>
                </a:lnTo>
                <a:close/>
              </a:path>
              <a:path w="474344" h="535305">
                <a:moveTo>
                  <a:pt x="421195" y="290195"/>
                </a:moveTo>
                <a:lnTo>
                  <a:pt x="419354" y="281051"/>
                </a:lnTo>
                <a:lnTo>
                  <a:pt x="414350" y="273558"/>
                </a:lnTo>
                <a:lnTo>
                  <a:pt x="406920" y="268605"/>
                </a:lnTo>
                <a:lnTo>
                  <a:pt x="397840" y="266700"/>
                </a:lnTo>
                <a:lnTo>
                  <a:pt x="388747" y="268605"/>
                </a:lnTo>
                <a:lnTo>
                  <a:pt x="381330" y="273558"/>
                </a:lnTo>
                <a:lnTo>
                  <a:pt x="376313" y="281051"/>
                </a:lnTo>
                <a:lnTo>
                  <a:pt x="374497" y="290195"/>
                </a:lnTo>
                <a:lnTo>
                  <a:pt x="376313" y="299212"/>
                </a:lnTo>
                <a:lnTo>
                  <a:pt x="381330" y="306705"/>
                </a:lnTo>
                <a:lnTo>
                  <a:pt x="388747" y="311785"/>
                </a:lnTo>
                <a:lnTo>
                  <a:pt x="397840" y="313563"/>
                </a:lnTo>
                <a:lnTo>
                  <a:pt x="406920" y="311785"/>
                </a:lnTo>
                <a:lnTo>
                  <a:pt x="414350" y="306705"/>
                </a:lnTo>
                <a:lnTo>
                  <a:pt x="419354" y="299212"/>
                </a:lnTo>
                <a:lnTo>
                  <a:pt x="421195" y="290195"/>
                </a:lnTo>
                <a:close/>
              </a:path>
              <a:path w="474344" h="535305">
                <a:moveTo>
                  <a:pt x="432676" y="386207"/>
                </a:moveTo>
                <a:lnTo>
                  <a:pt x="426554" y="380111"/>
                </a:lnTo>
                <a:lnTo>
                  <a:pt x="411441" y="380111"/>
                </a:lnTo>
                <a:lnTo>
                  <a:pt x="405345" y="386207"/>
                </a:lnTo>
                <a:lnTo>
                  <a:pt x="405345" y="401320"/>
                </a:lnTo>
                <a:lnTo>
                  <a:pt x="411441" y="407543"/>
                </a:lnTo>
                <a:lnTo>
                  <a:pt x="426554" y="407543"/>
                </a:lnTo>
                <a:lnTo>
                  <a:pt x="432676" y="401320"/>
                </a:lnTo>
                <a:lnTo>
                  <a:pt x="432676" y="386207"/>
                </a:lnTo>
                <a:close/>
              </a:path>
              <a:path w="474344" h="535305">
                <a:moveTo>
                  <a:pt x="473964" y="326009"/>
                </a:moveTo>
                <a:lnTo>
                  <a:pt x="466991" y="319024"/>
                </a:lnTo>
                <a:lnTo>
                  <a:pt x="449795" y="319024"/>
                </a:lnTo>
                <a:lnTo>
                  <a:pt x="442823" y="326009"/>
                </a:lnTo>
                <a:lnTo>
                  <a:pt x="442823" y="343281"/>
                </a:lnTo>
                <a:lnTo>
                  <a:pt x="449795" y="350266"/>
                </a:lnTo>
                <a:lnTo>
                  <a:pt x="466991" y="350266"/>
                </a:lnTo>
                <a:lnTo>
                  <a:pt x="473964" y="343281"/>
                </a:lnTo>
                <a:lnTo>
                  <a:pt x="473964" y="326009"/>
                </a:lnTo>
                <a:close/>
              </a:path>
            </a:pathLst>
          </a:custGeom>
          <a:solidFill>
            <a:srgbClr val="5239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8951" y="4703064"/>
            <a:ext cx="472440" cy="414528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778763" y="1485900"/>
            <a:ext cx="445134" cy="447675"/>
            <a:chOff x="778763" y="1485900"/>
            <a:chExt cx="445134" cy="44767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0917" y="1859025"/>
              <a:ext cx="112140" cy="7442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8763" y="1485900"/>
              <a:ext cx="341630" cy="424180"/>
            </a:xfrm>
            <a:custGeom>
              <a:avLst/>
              <a:gdLst/>
              <a:ahLst/>
              <a:cxnLst/>
              <a:rect l="l" t="t" r="r" b="b"/>
              <a:pathLst>
                <a:path w="341630" h="424180">
                  <a:moveTo>
                    <a:pt x="238531" y="0"/>
                  </a:moveTo>
                  <a:lnTo>
                    <a:pt x="192608" y="1397"/>
                  </a:lnTo>
                  <a:lnTo>
                    <a:pt x="148424" y="12064"/>
                  </a:lnTo>
                  <a:lnTo>
                    <a:pt x="107365" y="31623"/>
                  </a:lnTo>
                  <a:lnTo>
                    <a:pt x="70802" y="59436"/>
                  </a:lnTo>
                  <a:lnTo>
                    <a:pt x="41046" y="93472"/>
                  </a:lnTo>
                  <a:lnTo>
                    <a:pt x="19291" y="131445"/>
                  </a:lnTo>
                  <a:lnTo>
                    <a:pt x="5600" y="172338"/>
                  </a:lnTo>
                  <a:lnTo>
                    <a:pt x="0" y="214884"/>
                  </a:lnTo>
                  <a:lnTo>
                    <a:pt x="2540" y="257555"/>
                  </a:lnTo>
                  <a:lnTo>
                    <a:pt x="13284" y="299338"/>
                  </a:lnTo>
                  <a:lnTo>
                    <a:pt x="32245" y="338963"/>
                  </a:lnTo>
                  <a:lnTo>
                    <a:pt x="59499" y="374903"/>
                  </a:lnTo>
                  <a:lnTo>
                    <a:pt x="95199" y="406019"/>
                  </a:lnTo>
                  <a:lnTo>
                    <a:pt x="135597" y="424179"/>
                  </a:lnTo>
                  <a:lnTo>
                    <a:pt x="163322" y="422655"/>
                  </a:lnTo>
                  <a:lnTo>
                    <a:pt x="188442" y="410845"/>
                  </a:lnTo>
                  <a:lnTo>
                    <a:pt x="207645" y="389636"/>
                  </a:lnTo>
                  <a:lnTo>
                    <a:pt x="145224" y="389636"/>
                  </a:lnTo>
                  <a:lnTo>
                    <a:pt x="135623" y="388238"/>
                  </a:lnTo>
                  <a:lnTo>
                    <a:pt x="87198" y="352933"/>
                  </a:lnTo>
                  <a:lnTo>
                    <a:pt x="58407" y="313689"/>
                  </a:lnTo>
                  <a:lnTo>
                    <a:pt x="40817" y="268986"/>
                  </a:lnTo>
                  <a:lnTo>
                    <a:pt x="35051" y="221234"/>
                  </a:lnTo>
                  <a:lnTo>
                    <a:pt x="41719" y="172974"/>
                  </a:lnTo>
                  <a:lnTo>
                    <a:pt x="61467" y="126619"/>
                  </a:lnTo>
                  <a:lnTo>
                    <a:pt x="85407" y="94741"/>
                  </a:lnTo>
                  <a:lnTo>
                    <a:pt x="125641" y="61722"/>
                  </a:lnTo>
                  <a:lnTo>
                    <a:pt x="160223" y="45338"/>
                  </a:lnTo>
                  <a:lnTo>
                    <a:pt x="197446" y="36322"/>
                  </a:lnTo>
                  <a:lnTo>
                    <a:pt x="236118" y="35178"/>
                  </a:lnTo>
                  <a:lnTo>
                    <a:pt x="341172" y="35178"/>
                  </a:lnTo>
                  <a:lnTo>
                    <a:pt x="326250" y="25273"/>
                  </a:lnTo>
                  <a:lnTo>
                    <a:pt x="284276" y="8254"/>
                  </a:lnTo>
                  <a:lnTo>
                    <a:pt x="238531" y="0"/>
                  </a:lnTo>
                  <a:close/>
                </a:path>
              </a:pathLst>
            </a:custGeom>
            <a:solidFill>
              <a:srgbClr val="523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3988" y="1676400"/>
              <a:ext cx="287540" cy="2127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14882" y="1521078"/>
              <a:ext cx="208915" cy="261620"/>
            </a:xfrm>
            <a:custGeom>
              <a:avLst/>
              <a:gdLst/>
              <a:ahLst/>
              <a:cxnLst/>
              <a:rect l="l" t="t" r="r" b="b"/>
              <a:pathLst>
                <a:path w="208915" h="261619">
                  <a:moveTo>
                    <a:pt x="105054" y="0"/>
                  </a:moveTo>
                  <a:lnTo>
                    <a:pt x="0" y="0"/>
                  </a:lnTo>
                  <a:lnTo>
                    <a:pt x="49212" y="10160"/>
                  </a:lnTo>
                  <a:lnTo>
                    <a:pt x="92532" y="32258"/>
                  </a:lnTo>
                  <a:lnTo>
                    <a:pt x="128295" y="64262"/>
                  </a:lnTo>
                  <a:lnTo>
                    <a:pt x="154851" y="104267"/>
                  </a:lnTo>
                  <a:lnTo>
                    <a:pt x="170535" y="150368"/>
                  </a:lnTo>
                  <a:lnTo>
                    <a:pt x="173685" y="200660"/>
                  </a:lnTo>
                  <a:lnTo>
                    <a:pt x="171919" y="216281"/>
                  </a:lnTo>
                  <a:lnTo>
                    <a:pt x="168871" y="231775"/>
                  </a:lnTo>
                  <a:lnTo>
                    <a:pt x="164528" y="246887"/>
                  </a:lnTo>
                  <a:lnTo>
                    <a:pt x="158953" y="261620"/>
                  </a:lnTo>
                  <a:lnTo>
                    <a:pt x="196646" y="261620"/>
                  </a:lnTo>
                  <a:lnTo>
                    <a:pt x="204812" y="231775"/>
                  </a:lnTo>
                  <a:lnTo>
                    <a:pt x="208711" y="202692"/>
                  </a:lnTo>
                  <a:lnTo>
                    <a:pt x="208699" y="171576"/>
                  </a:lnTo>
                  <a:lnTo>
                    <a:pt x="200482" y="125730"/>
                  </a:lnTo>
                  <a:lnTo>
                    <a:pt x="183527" y="83693"/>
                  </a:lnTo>
                  <a:lnTo>
                    <a:pt x="158813" y="46355"/>
                  </a:lnTo>
                  <a:lnTo>
                    <a:pt x="127355" y="14859"/>
                  </a:lnTo>
                  <a:lnTo>
                    <a:pt x="105054" y="0"/>
                  </a:lnTo>
                  <a:close/>
                </a:path>
              </a:pathLst>
            </a:custGeom>
            <a:solidFill>
              <a:srgbClr val="523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6990" y="1571497"/>
              <a:ext cx="163601" cy="20739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558396" y="6373164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C2C2C"/>
                </a:solidFill>
                <a:latin typeface="Segoe UI"/>
                <a:cs typeface="Segoe UI"/>
              </a:rPr>
              <a:t>14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50095" y="2886455"/>
            <a:ext cx="2923540" cy="1506220"/>
          </a:xfrm>
          <a:prstGeom prst="rect">
            <a:avLst/>
          </a:prstGeom>
          <a:solidFill>
            <a:srgbClr val="52399F"/>
          </a:solidFill>
        </p:spPr>
        <p:txBody>
          <a:bodyPr vert="horz" wrap="square" lIns="0" tIns="266065" rIns="0" bIns="0" rtlCol="0">
            <a:spAutoFit/>
          </a:bodyPr>
          <a:lstStyle/>
          <a:p>
            <a:pPr marL="415290" marR="396875" indent="635" algn="ctr">
              <a:lnSpc>
                <a:spcPct val="100000"/>
              </a:lnSpc>
              <a:spcBef>
                <a:spcPts val="2095"/>
              </a:spcBef>
            </a:pPr>
            <a:r>
              <a:rPr sz="20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EIC</a:t>
            </a:r>
            <a:r>
              <a:rPr sz="2000" u="sng" spc="-25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000" u="sng" spc="-1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Accelerator</a:t>
            </a:r>
            <a:r>
              <a:rPr sz="2000" spc="-10" dirty="0">
                <a:solidFill>
                  <a:srgbClr val="FAEDED"/>
                </a:solidFill>
                <a:latin typeface="Segoe UI"/>
                <a:cs typeface="Segoe UI"/>
              </a:rPr>
              <a:t> </a:t>
            </a:r>
            <a:r>
              <a:rPr sz="20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Challenges</a:t>
            </a:r>
            <a:r>
              <a:rPr sz="2000" u="sng" spc="-3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0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–</a:t>
            </a:r>
            <a:r>
              <a:rPr sz="2000" u="sng" spc="-45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000" u="sng" spc="-2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Work</a:t>
            </a:r>
            <a:r>
              <a:rPr sz="2000" spc="-20" dirty="0">
                <a:solidFill>
                  <a:srgbClr val="FAEDED"/>
                </a:solidFill>
                <a:latin typeface="Segoe UI"/>
                <a:cs typeface="Segoe UI"/>
              </a:rPr>
              <a:t> </a:t>
            </a:r>
            <a:r>
              <a:rPr sz="20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Programme</a:t>
            </a:r>
            <a:r>
              <a:rPr sz="2000" u="sng" spc="-5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0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2025</a:t>
            </a:r>
            <a:r>
              <a:rPr sz="2000" u="sng" spc="-55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000" u="sng" spc="-5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-</a:t>
            </a:r>
            <a:r>
              <a:rPr sz="2000" spc="-50" dirty="0">
                <a:solidFill>
                  <a:srgbClr val="FAEDED"/>
                </a:solidFill>
                <a:latin typeface="Segoe UI"/>
                <a:cs typeface="Segoe UI"/>
              </a:rPr>
              <a:t> </a:t>
            </a:r>
            <a:r>
              <a:rPr sz="2000" u="sng" spc="-1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YouTube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3056" y="327659"/>
            <a:ext cx="1799844" cy="6050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5104" y="4732018"/>
            <a:ext cx="2596896" cy="21259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776716" y="6769607"/>
            <a:ext cx="643255" cy="88900"/>
          </a:xfrm>
          <a:custGeom>
            <a:avLst/>
            <a:gdLst/>
            <a:ahLst/>
            <a:cxnLst/>
            <a:rect l="l" t="t" r="r" b="b"/>
            <a:pathLst>
              <a:path w="643254" h="88900">
                <a:moveTo>
                  <a:pt x="643127" y="0"/>
                </a:moveTo>
                <a:lnTo>
                  <a:pt x="0" y="0"/>
                </a:lnTo>
                <a:lnTo>
                  <a:pt x="0" y="88392"/>
                </a:lnTo>
                <a:lnTo>
                  <a:pt x="643127" y="88392"/>
                </a:lnTo>
                <a:lnTo>
                  <a:pt x="643127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9528" y="5500115"/>
            <a:ext cx="807720" cy="265430"/>
          </a:xfrm>
          <a:custGeom>
            <a:avLst/>
            <a:gdLst/>
            <a:ahLst/>
            <a:cxnLst/>
            <a:rect l="l" t="t" r="r" b="b"/>
            <a:pathLst>
              <a:path w="807720" h="265429">
                <a:moveTo>
                  <a:pt x="807720" y="0"/>
                </a:moveTo>
                <a:lnTo>
                  <a:pt x="0" y="0"/>
                </a:lnTo>
                <a:lnTo>
                  <a:pt x="0" y="265176"/>
                </a:lnTo>
                <a:lnTo>
                  <a:pt x="807720" y="265176"/>
                </a:lnTo>
                <a:lnTo>
                  <a:pt x="807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9144"/>
            <a:ext cx="12192000" cy="1286510"/>
            <a:chOff x="0" y="9144"/>
            <a:chExt cx="12192000" cy="1286510"/>
          </a:xfrm>
        </p:grpSpPr>
        <p:sp>
          <p:nvSpPr>
            <p:cNvPr id="7" name="object 7"/>
            <p:cNvSpPr/>
            <p:nvPr/>
          </p:nvSpPr>
          <p:spPr>
            <a:xfrm>
              <a:off x="0" y="9144"/>
              <a:ext cx="12192000" cy="1286510"/>
            </a:xfrm>
            <a:custGeom>
              <a:avLst/>
              <a:gdLst/>
              <a:ahLst/>
              <a:cxnLst/>
              <a:rect l="l" t="t" r="r" b="b"/>
              <a:pathLst>
                <a:path w="12192000" h="1286510">
                  <a:moveTo>
                    <a:pt x="12192000" y="0"/>
                  </a:moveTo>
                  <a:lnTo>
                    <a:pt x="0" y="0"/>
                  </a:lnTo>
                  <a:lnTo>
                    <a:pt x="0" y="1286002"/>
                  </a:lnTo>
                  <a:lnTo>
                    <a:pt x="12192000" y="128600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43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4580" y="327659"/>
              <a:ext cx="1799844" cy="60502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76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UI Semibold"/>
                <a:cs typeface="Segoe UI Semibold"/>
              </a:rPr>
              <a:t>Eligibility</a:t>
            </a:r>
            <a:r>
              <a:rPr sz="3600" spc="-80" dirty="0">
                <a:latin typeface="Segoe UI Semibold"/>
                <a:cs typeface="Segoe UI Semibold"/>
              </a:rPr>
              <a:t> </a:t>
            </a:r>
            <a:r>
              <a:rPr sz="3600" spc="-10" dirty="0">
                <a:latin typeface="Segoe UI Semibold"/>
                <a:cs typeface="Segoe UI Semibold"/>
              </a:rPr>
              <a:t>clarifications</a:t>
            </a:r>
            <a:endParaRPr sz="3600">
              <a:latin typeface="Segoe UI Semibold"/>
              <a:cs typeface="Segoe UI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827" y="1688973"/>
            <a:ext cx="10901680" cy="3790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CC2E2E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dirty="0">
                <a:latin typeface="Segoe UI"/>
                <a:cs typeface="Segoe UI"/>
              </a:rPr>
              <a:t>There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is</a:t>
            </a:r>
            <a:r>
              <a:rPr sz="2200" spc="-30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no</a:t>
            </a:r>
            <a:r>
              <a:rPr sz="2200" b="1" spc="-40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longer</a:t>
            </a:r>
            <a:r>
              <a:rPr sz="2200" b="1" spc="-40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need</a:t>
            </a:r>
            <a:r>
              <a:rPr sz="2200" b="1" spc="-35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for</a:t>
            </a:r>
            <a:r>
              <a:rPr sz="2200" b="1" spc="-40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a</a:t>
            </a:r>
            <a:r>
              <a:rPr sz="2200" b="1" spc="-35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previous</a:t>
            </a:r>
            <a:r>
              <a:rPr sz="2200" b="1" spc="-30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grant</a:t>
            </a:r>
            <a:r>
              <a:rPr sz="2200" b="1" spc="-25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for</a:t>
            </a:r>
            <a:r>
              <a:rPr sz="2200" b="1" spc="-40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the</a:t>
            </a:r>
            <a:r>
              <a:rPr sz="2200" b="1" spc="-45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equity</a:t>
            </a:r>
            <a:r>
              <a:rPr sz="2200" b="1" spc="-35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only</a:t>
            </a:r>
            <a:r>
              <a:rPr sz="2200" b="1" spc="-3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form</a:t>
            </a:r>
            <a:r>
              <a:rPr sz="2200" spc="-4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of</a:t>
            </a:r>
            <a:r>
              <a:rPr sz="2200" spc="-40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support</a:t>
            </a:r>
            <a:endParaRPr sz="22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2830"/>
              </a:spcBef>
              <a:buClr>
                <a:srgbClr val="CC2E2E"/>
              </a:buClr>
              <a:buFont typeface="Arial MT"/>
              <a:buChar char="•"/>
              <a:tabLst>
                <a:tab pos="299085" algn="l"/>
                <a:tab pos="1617345" algn="l"/>
                <a:tab pos="2269490" algn="l"/>
                <a:tab pos="3498215" algn="l"/>
                <a:tab pos="6307455" algn="l"/>
                <a:tab pos="7573645" algn="l"/>
                <a:tab pos="8384540" algn="l"/>
                <a:tab pos="9264015" algn="l"/>
                <a:tab pos="9792970" algn="l"/>
                <a:tab pos="10643235" algn="l"/>
              </a:tabLst>
            </a:pPr>
            <a:r>
              <a:rPr sz="2200" spc="-10" dirty="0">
                <a:latin typeface="Segoe UI"/>
                <a:cs typeface="Segoe UI"/>
              </a:rPr>
              <a:t>Proposals</a:t>
            </a:r>
            <a:r>
              <a:rPr sz="2200" dirty="0">
                <a:latin typeface="Segoe UI"/>
                <a:cs typeface="Segoe UI"/>
              </a:rPr>
              <a:t>	</a:t>
            </a:r>
            <a:r>
              <a:rPr sz="2200" spc="-20" dirty="0">
                <a:latin typeface="Segoe UI"/>
                <a:cs typeface="Segoe UI"/>
              </a:rPr>
              <a:t>with</a:t>
            </a:r>
            <a:r>
              <a:rPr sz="2200" dirty="0">
                <a:latin typeface="Segoe UI"/>
                <a:cs typeface="Segoe UI"/>
              </a:rPr>
              <a:t>	</a:t>
            </a:r>
            <a:r>
              <a:rPr sz="2200" spc="-10" dirty="0">
                <a:latin typeface="Segoe UI"/>
                <a:cs typeface="Segoe UI"/>
              </a:rPr>
              <a:t>potential</a:t>
            </a:r>
            <a:r>
              <a:rPr sz="2200" dirty="0">
                <a:latin typeface="Segoe UI"/>
                <a:cs typeface="Segoe UI"/>
              </a:rPr>
              <a:t>	</a:t>
            </a:r>
            <a:r>
              <a:rPr sz="2200" b="1" dirty="0">
                <a:latin typeface="Segoe UI"/>
                <a:cs typeface="Segoe UI"/>
              </a:rPr>
              <a:t>nuclear</a:t>
            </a:r>
            <a:r>
              <a:rPr sz="2200" b="1" spc="390" dirty="0">
                <a:latin typeface="Segoe UI"/>
                <a:cs typeface="Segoe UI"/>
              </a:rPr>
              <a:t> </a:t>
            </a:r>
            <a:r>
              <a:rPr sz="2200" b="1" spc="-10" dirty="0">
                <a:latin typeface="Segoe UI"/>
                <a:cs typeface="Segoe UI"/>
              </a:rPr>
              <a:t>applications</a:t>
            </a:r>
            <a:r>
              <a:rPr sz="2200" b="1" dirty="0">
                <a:latin typeface="Segoe UI"/>
                <a:cs typeface="Segoe UI"/>
              </a:rPr>
              <a:t>	</a:t>
            </a:r>
            <a:r>
              <a:rPr sz="2200" spc="-10" dirty="0">
                <a:latin typeface="Segoe UI"/>
                <a:cs typeface="Segoe UI"/>
              </a:rPr>
              <a:t>including</a:t>
            </a:r>
            <a:r>
              <a:rPr sz="2200" dirty="0">
                <a:latin typeface="Segoe UI"/>
                <a:cs typeface="Segoe UI"/>
              </a:rPr>
              <a:t>	</a:t>
            </a:r>
            <a:r>
              <a:rPr sz="2200" spc="-10" dirty="0">
                <a:latin typeface="Segoe UI"/>
                <a:cs typeface="Segoe UI"/>
              </a:rPr>
              <a:t>those</a:t>
            </a:r>
            <a:r>
              <a:rPr sz="2200" dirty="0">
                <a:latin typeface="Segoe UI"/>
                <a:cs typeface="Segoe UI"/>
              </a:rPr>
              <a:t>	</a:t>
            </a:r>
            <a:r>
              <a:rPr sz="2200" spc="-10" dirty="0">
                <a:latin typeface="Segoe UI"/>
                <a:cs typeface="Segoe UI"/>
              </a:rPr>
              <a:t>within</a:t>
            </a:r>
            <a:r>
              <a:rPr sz="2200" dirty="0">
                <a:latin typeface="Segoe UI"/>
                <a:cs typeface="Segoe UI"/>
              </a:rPr>
              <a:t>	</a:t>
            </a:r>
            <a:r>
              <a:rPr sz="2200" spc="-25" dirty="0">
                <a:latin typeface="Segoe UI"/>
                <a:cs typeface="Segoe UI"/>
              </a:rPr>
              <a:t>the</a:t>
            </a:r>
            <a:r>
              <a:rPr sz="2200" dirty="0">
                <a:latin typeface="Segoe UI"/>
                <a:cs typeface="Segoe UI"/>
              </a:rPr>
              <a:t>	</a:t>
            </a:r>
            <a:r>
              <a:rPr sz="2200" spc="-10" dirty="0">
                <a:latin typeface="Segoe UI"/>
                <a:cs typeface="Segoe UI"/>
              </a:rPr>
              <a:t>scope</a:t>
            </a:r>
            <a:r>
              <a:rPr sz="2200" dirty="0">
                <a:latin typeface="Segoe UI"/>
                <a:cs typeface="Segoe UI"/>
              </a:rPr>
              <a:t>	</a:t>
            </a:r>
            <a:r>
              <a:rPr sz="2200" spc="-25" dirty="0">
                <a:latin typeface="Segoe UI"/>
                <a:cs typeface="Segoe UI"/>
              </a:rPr>
              <a:t>of</a:t>
            </a:r>
            <a:endParaRPr sz="22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Segoe UI"/>
                <a:cs typeface="Segoe UI"/>
              </a:rPr>
              <a:t>Annex</a:t>
            </a:r>
            <a:r>
              <a:rPr sz="2200" spc="-4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I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to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the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Euratom</a:t>
            </a:r>
            <a:r>
              <a:rPr sz="2200" spc="-40" dirty="0">
                <a:latin typeface="Segoe UI"/>
                <a:cs typeface="Segoe UI"/>
              </a:rPr>
              <a:t> </a:t>
            </a:r>
            <a:r>
              <a:rPr sz="2200" spc="-25" dirty="0">
                <a:latin typeface="Segoe UI"/>
                <a:cs typeface="Segoe UI"/>
              </a:rPr>
              <a:t>Treaty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are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eligible</a:t>
            </a:r>
            <a:r>
              <a:rPr sz="2200" spc="-2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for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funding.</a:t>
            </a:r>
            <a:endParaRPr sz="22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2845"/>
              </a:spcBef>
              <a:buClr>
                <a:srgbClr val="CC2E2E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dirty="0">
                <a:latin typeface="Segoe UI"/>
                <a:cs typeface="Segoe UI"/>
              </a:rPr>
              <a:t>Minimum</a:t>
            </a:r>
            <a:r>
              <a:rPr sz="2200" spc="22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of</a:t>
            </a:r>
            <a:r>
              <a:rPr sz="2200" spc="215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TRL</a:t>
            </a:r>
            <a:r>
              <a:rPr sz="2200" b="1" spc="220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6</a:t>
            </a:r>
            <a:r>
              <a:rPr sz="2200" b="1" spc="200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required</a:t>
            </a:r>
            <a:r>
              <a:rPr sz="2200" dirty="0">
                <a:latin typeface="Segoe UI"/>
                <a:cs typeface="Segoe UI"/>
              </a:rPr>
              <a:t>–</a:t>
            </a:r>
            <a:r>
              <a:rPr sz="2200" spc="21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completed</a:t>
            </a:r>
            <a:r>
              <a:rPr sz="2200" spc="21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all</a:t>
            </a:r>
            <a:r>
              <a:rPr sz="2200" spc="22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aspects</a:t>
            </a:r>
            <a:r>
              <a:rPr sz="2200" spc="21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of</a:t>
            </a:r>
            <a:r>
              <a:rPr sz="2200" spc="204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TRL</a:t>
            </a:r>
            <a:r>
              <a:rPr sz="2200" spc="21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5:</a:t>
            </a:r>
            <a:r>
              <a:rPr sz="2200" spc="21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validation</a:t>
            </a:r>
            <a:r>
              <a:rPr sz="2200" spc="229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in</a:t>
            </a:r>
            <a:r>
              <a:rPr sz="2200" spc="210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relevant</a:t>
            </a:r>
            <a:endParaRPr sz="22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200" spc="-10" dirty="0">
                <a:latin typeface="Segoe UI"/>
                <a:cs typeface="Segoe UI"/>
              </a:rPr>
              <a:t>environment.</a:t>
            </a:r>
            <a:endParaRPr sz="2200">
              <a:latin typeface="Segoe UI"/>
              <a:cs typeface="Segoe UI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2845"/>
              </a:spcBef>
              <a:buClr>
                <a:srgbClr val="CC2E2E"/>
              </a:buClr>
              <a:buFont typeface="Arial MT"/>
              <a:buChar char="•"/>
              <a:tabLst>
                <a:tab pos="299085" algn="l"/>
              </a:tabLst>
            </a:pPr>
            <a:r>
              <a:rPr sz="2200" b="1" dirty="0">
                <a:latin typeface="Segoe UI"/>
                <a:cs typeface="Segoe UI"/>
              </a:rPr>
              <a:t>Fast</a:t>
            </a:r>
            <a:r>
              <a:rPr sz="2200" b="1" spc="355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track</a:t>
            </a:r>
            <a:r>
              <a:rPr sz="2200" b="1" spc="365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and</a:t>
            </a:r>
            <a:r>
              <a:rPr sz="2200" b="1" spc="370" dirty="0">
                <a:latin typeface="Segoe UI"/>
                <a:cs typeface="Segoe UI"/>
              </a:rPr>
              <a:t> </a:t>
            </a:r>
            <a:r>
              <a:rPr sz="2200" b="1" spc="-20" dirty="0">
                <a:latin typeface="Segoe UI"/>
                <a:cs typeface="Segoe UI"/>
              </a:rPr>
              <a:t>Plug-</a:t>
            </a:r>
            <a:r>
              <a:rPr sz="2200" b="1" dirty="0">
                <a:latin typeface="Segoe UI"/>
                <a:cs typeface="Segoe UI"/>
              </a:rPr>
              <a:t>in</a:t>
            </a:r>
            <a:r>
              <a:rPr sz="2200" b="1" spc="360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Applicants</a:t>
            </a:r>
            <a:r>
              <a:rPr sz="2200" b="1" spc="370" dirty="0">
                <a:latin typeface="Segoe UI"/>
                <a:cs typeface="Segoe UI"/>
              </a:rPr>
              <a:t>  </a:t>
            </a:r>
            <a:r>
              <a:rPr sz="2200" dirty="0">
                <a:latin typeface="Segoe UI"/>
                <a:cs typeface="Segoe UI"/>
              </a:rPr>
              <a:t>invited</a:t>
            </a:r>
            <a:r>
              <a:rPr sz="2200" spc="37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to</a:t>
            </a:r>
            <a:r>
              <a:rPr sz="2200" spc="37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prepare</a:t>
            </a:r>
            <a:r>
              <a:rPr sz="2200" spc="37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</a:t>
            </a:r>
            <a:r>
              <a:rPr sz="2200" spc="37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full</a:t>
            </a:r>
            <a:r>
              <a:rPr sz="2200" spc="3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proposal</a:t>
            </a:r>
            <a:r>
              <a:rPr sz="2200" spc="37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for</a:t>
            </a:r>
            <a:r>
              <a:rPr sz="2200" spc="37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the</a:t>
            </a:r>
            <a:r>
              <a:rPr sz="2200" spc="380" dirty="0">
                <a:latin typeface="Segoe UI"/>
                <a:cs typeface="Segoe UI"/>
              </a:rPr>
              <a:t> </a:t>
            </a:r>
            <a:r>
              <a:rPr sz="2200" spc="-25" dirty="0">
                <a:latin typeface="Segoe UI"/>
                <a:cs typeface="Segoe UI"/>
              </a:rPr>
              <a:t>EIC 	</a:t>
            </a:r>
            <a:r>
              <a:rPr sz="2200" dirty="0">
                <a:latin typeface="Segoe UI"/>
                <a:cs typeface="Segoe UI"/>
              </a:rPr>
              <a:t>Accelerator</a:t>
            </a:r>
            <a:r>
              <a:rPr sz="2200" spc="1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on</a:t>
            </a:r>
            <a:r>
              <a:rPr sz="2200" spc="1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the</a:t>
            </a:r>
            <a:r>
              <a:rPr sz="2200" spc="1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same</a:t>
            </a:r>
            <a:r>
              <a:rPr sz="2200" spc="1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basis</a:t>
            </a:r>
            <a:r>
              <a:rPr sz="2200" spc="1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as</a:t>
            </a:r>
            <a:r>
              <a:rPr sz="2200" spc="1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applicants</a:t>
            </a:r>
            <a:r>
              <a:rPr sz="2200" spc="17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passing</a:t>
            </a:r>
            <a:r>
              <a:rPr sz="2200" spc="1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the</a:t>
            </a:r>
            <a:r>
              <a:rPr sz="2200" spc="1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short</a:t>
            </a:r>
            <a:r>
              <a:rPr sz="2200" spc="1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proposal</a:t>
            </a:r>
            <a:r>
              <a:rPr sz="2200" spc="1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stage</a:t>
            </a:r>
            <a:r>
              <a:rPr sz="2200" spc="1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of</a:t>
            </a:r>
            <a:r>
              <a:rPr sz="2200" spc="150" dirty="0">
                <a:latin typeface="Segoe UI"/>
                <a:cs typeface="Segoe UI"/>
              </a:rPr>
              <a:t> </a:t>
            </a:r>
            <a:r>
              <a:rPr sz="2200" spc="-25" dirty="0">
                <a:latin typeface="Segoe UI"/>
                <a:cs typeface="Segoe UI"/>
              </a:rPr>
              <a:t>the 	</a:t>
            </a:r>
            <a:r>
              <a:rPr sz="2200" dirty="0">
                <a:latin typeface="Segoe UI"/>
                <a:cs typeface="Segoe UI"/>
              </a:rPr>
              <a:t>EIC</a:t>
            </a:r>
            <a:r>
              <a:rPr sz="2200" spc="-7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Accelerator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calls.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82373" y="6395720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2C2C2C"/>
                </a:solidFill>
                <a:latin typeface="Segoe UI"/>
                <a:cs typeface="Segoe UI"/>
              </a:rPr>
              <a:t>15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3056" y="327659"/>
            <a:ext cx="1799844" cy="6050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5104" y="4732018"/>
            <a:ext cx="2596896" cy="21259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776716" y="6769607"/>
            <a:ext cx="643255" cy="88900"/>
          </a:xfrm>
          <a:custGeom>
            <a:avLst/>
            <a:gdLst/>
            <a:ahLst/>
            <a:cxnLst/>
            <a:rect l="l" t="t" r="r" b="b"/>
            <a:pathLst>
              <a:path w="643254" h="88900">
                <a:moveTo>
                  <a:pt x="643127" y="0"/>
                </a:moveTo>
                <a:lnTo>
                  <a:pt x="0" y="0"/>
                </a:lnTo>
                <a:lnTo>
                  <a:pt x="0" y="88392"/>
                </a:lnTo>
                <a:lnTo>
                  <a:pt x="643127" y="88392"/>
                </a:lnTo>
                <a:lnTo>
                  <a:pt x="643127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9528" y="5500115"/>
            <a:ext cx="807720" cy="265430"/>
          </a:xfrm>
          <a:custGeom>
            <a:avLst/>
            <a:gdLst/>
            <a:ahLst/>
            <a:cxnLst/>
            <a:rect l="l" t="t" r="r" b="b"/>
            <a:pathLst>
              <a:path w="807720" h="265429">
                <a:moveTo>
                  <a:pt x="807720" y="0"/>
                </a:moveTo>
                <a:lnTo>
                  <a:pt x="0" y="0"/>
                </a:lnTo>
                <a:lnTo>
                  <a:pt x="0" y="265176"/>
                </a:lnTo>
                <a:lnTo>
                  <a:pt x="807720" y="265176"/>
                </a:lnTo>
                <a:lnTo>
                  <a:pt x="807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9144"/>
            <a:ext cx="12192000" cy="1286510"/>
            <a:chOff x="0" y="9144"/>
            <a:chExt cx="12192000" cy="1286510"/>
          </a:xfrm>
        </p:grpSpPr>
        <p:sp>
          <p:nvSpPr>
            <p:cNvPr id="7" name="object 7"/>
            <p:cNvSpPr/>
            <p:nvPr/>
          </p:nvSpPr>
          <p:spPr>
            <a:xfrm>
              <a:off x="0" y="9144"/>
              <a:ext cx="12192000" cy="1286510"/>
            </a:xfrm>
            <a:custGeom>
              <a:avLst/>
              <a:gdLst/>
              <a:ahLst/>
              <a:cxnLst/>
              <a:rect l="l" t="t" r="r" b="b"/>
              <a:pathLst>
                <a:path w="12192000" h="1286510">
                  <a:moveTo>
                    <a:pt x="12192000" y="0"/>
                  </a:moveTo>
                  <a:lnTo>
                    <a:pt x="0" y="0"/>
                  </a:lnTo>
                  <a:lnTo>
                    <a:pt x="0" y="1286002"/>
                  </a:lnTo>
                  <a:lnTo>
                    <a:pt x="12192000" y="128600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43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4580" y="327659"/>
              <a:ext cx="1799844" cy="60502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35330" y="2198877"/>
            <a:ext cx="10487660" cy="309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1167765" algn="l"/>
                <a:tab pos="2804795" algn="l"/>
                <a:tab pos="3941445" algn="l"/>
                <a:tab pos="4554220" algn="l"/>
                <a:tab pos="5220335" algn="l"/>
                <a:tab pos="5714365" algn="l"/>
                <a:tab pos="7125970" algn="l"/>
                <a:tab pos="7672705" algn="l"/>
                <a:tab pos="8285480" algn="l"/>
                <a:tab pos="9417685" algn="l"/>
                <a:tab pos="9811385" algn="l"/>
              </a:tabLst>
            </a:pPr>
            <a:r>
              <a:rPr sz="2200" b="1" spc="-10" dirty="0">
                <a:solidFill>
                  <a:srgbClr val="2C2C2C"/>
                </a:solidFill>
                <a:latin typeface="Segoe UI"/>
                <a:cs typeface="Segoe UI"/>
              </a:rPr>
              <a:t>Short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b="1" spc="-10" dirty="0">
                <a:solidFill>
                  <a:srgbClr val="2C2C2C"/>
                </a:solidFill>
                <a:latin typeface="Segoe UI"/>
                <a:cs typeface="Segoe UI"/>
              </a:rPr>
              <a:t>proposals: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batched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25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20" dirty="0">
                <a:solidFill>
                  <a:srgbClr val="2C2C2C"/>
                </a:solidFill>
                <a:latin typeface="Segoe UI"/>
                <a:cs typeface="Segoe UI"/>
              </a:rPr>
              <a:t>sent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25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evaluation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25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first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Tuesday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25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every</a:t>
            </a:r>
            <a:endParaRPr sz="22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month.</a:t>
            </a:r>
            <a:r>
              <a:rPr sz="22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Results</a:t>
            </a:r>
            <a:r>
              <a:rPr sz="22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provided</a:t>
            </a:r>
            <a:r>
              <a:rPr sz="22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30" dirty="0">
                <a:solidFill>
                  <a:srgbClr val="2C2C2C"/>
                </a:solidFill>
                <a:latin typeface="Segoe UI"/>
                <a:cs typeface="Segoe UI"/>
              </a:rPr>
              <a:t>4-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6</a:t>
            </a:r>
            <a:r>
              <a:rPr sz="22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weeks</a:t>
            </a:r>
            <a:r>
              <a:rPr sz="22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from</a:t>
            </a:r>
            <a:r>
              <a:rPr sz="22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2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date</a:t>
            </a:r>
            <a:r>
              <a:rPr sz="2200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200" spc="-1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2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batching</a:t>
            </a:r>
            <a:endParaRPr sz="2200">
              <a:latin typeface="Segoe UI"/>
              <a:cs typeface="Segoe UI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2835"/>
              </a:spcBef>
              <a:buFont typeface="Arial MT"/>
              <a:buChar char="•"/>
              <a:tabLst>
                <a:tab pos="299085" algn="l"/>
              </a:tabLst>
            </a:pP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Consensus</a:t>
            </a:r>
            <a:r>
              <a:rPr sz="2200" b="1" spc="1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meetings:</a:t>
            </a:r>
            <a:r>
              <a:rPr sz="2200" b="1" spc="180" dirty="0">
                <a:solidFill>
                  <a:srgbClr val="2C2C2C"/>
                </a:solidFill>
                <a:latin typeface="Segoe UI"/>
                <a:cs typeface="Segoe UI"/>
              </a:rPr>
              <a:t> 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200" spc="1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proposals</a:t>
            </a:r>
            <a:r>
              <a:rPr sz="2200" spc="1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submitted</a:t>
            </a:r>
            <a:r>
              <a:rPr sz="2200" spc="1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200" spc="1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either</a:t>
            </a:r>
            <a:r>
              <a:rPr sz="2200" spc="1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200" spc="1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Open</a:t>
            </a:r>
            <a:r>
              <a:rPr sz="2200" spc="1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200" spc="1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Challenge 	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topics,</a:t>
            </a:r>
            <a:r>
              <a:rPr sz="2200" spc="3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all</a:t>
            </a:r>
            <a:r>
              <a:rPr sz="2200" spc="3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three</a:t>
            </a:r>
            <a:r>
              <a:rPr sz="2200" spc="3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experts</a:t>
            </a:r>
            <a:r>
              <a:rPr sz="2200" spc="3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must</a:t>
            </a:r>
            <a:r>
              <a:rPr sz="2200" spc="3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give</a:t>
            </a:r>
            <a:r>
              <a:rPr sz="2200" spc="3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200" spc="3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GO</a:t>
            </a:r>
            <a:r>
              <a:rPr sz="2200" spc="3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during</a:t>
            </a:r>
            <a:r>
              <a:rPr sz="2200" spc="3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200" spc="3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consensus</a:t>
            </a:r>
            <a:r>
              <a:rPr sz="2200" spc="3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meeting</a:t>
            </a:r>
            <a:r>
              <a:rPr sz="2200" spc="3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200" spc="3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25" dirty="0">
                <a:solidFill>
                  <a:srgbClr val="2C2C2C"/>
                </a:solidFill>
                <a:latin typeface="Segoe UI"/>
                <a:cs typeface="Segoe UI"/>
              </a:rPr>
              <a:t>the 	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proposal</a:t>
            </a:r>
            <a:r>
              <a:rPr sz="22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2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be</a:t>
            </a:r>
            <a:r>
              <a:rPr sz="22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invited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2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interview</a:t>
            </a:r>
            <a:endParaRPr sz="22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2845"/>
              </a:spcBef>
              <a:buFont typeface="Arial MT"/>
              <a:buChar char="•"/>
              <a:tabLst>
                <a:tab pos="299085" algn="l"/>
                <a:tab pos="1809114" algn="l"/>
                <a:tab pos="2846070" algn="l"/>
                <a:tab pos="3260090" algn="l"/>
                <a:tab pos="4952365" algn="l"/>
                <a:tab pos="6367780" algn="l"/>
                <a:tab pos="7567930" algn="l"/>
                <a:tab pos="7960995" algn="l"/>
                <a:tab pos="9074785" algn="l"/>
                <a:tab pos="9614535" algn="l"/>
                <a:tab pos="10166350" algn="l"/>
              </a:tabLst>
            </a:pPr>
            <a:r>
              <a:rPr sz="2200" b="1" spc="-10" dirty="0">
                <a:solidFill>
                  <a:srgbClr val="2C2C2C"/>
                </a:solidFill>
                <a:latin typeface="Segoe UI"/>
                <a:cs typeface="Segoe UI"/>
              </a:rPr>
              <a:t>Applicants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b="1" spc="-10" dirty="0">
                <a:solidFill>
                  <a:srgbClr val="2C2C2C"/>
                </a:solidFill>
                <a:latin typeface="Segoe UI"/>
                <a:cs typeface="Segoe UI"/>
              </a:rPr>
              <a:t>invited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b="1" spc="-25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b="1" spc="-10" dirty="0">
                <a:solidFill>
                  <a:srgbClr val="2C2C2C"/>
                </a:solidFill>
                <a:latin typeface="Segoe UI"/>
                <a:cs typeface="Segoe UI"/>
              </a:rPr>
              <a:t>interviews: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Applicants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traveling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25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Brussels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20" dirty="0">
                <a:solidFill>
                  <a:srgbClr val="2C2C2C"/>
                </a:solidFill>
                <a:latin typeface="Segoe UI"/>
                <a:cs typeface="Segoe UI"/>
              </a:rPr>
              <a:t>will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25" dirty="0">
                <a:solidFill>
                  <a:srgbClr val="2C2C2C"/>
                </a:solidFill>
                <a:latin typeface="Segoe UI"/>
                <a:cs typeface="Segoe UI"/>
              </a:rPr>
              <a:t>not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200" spc="-25" dirty="0">
                <a:solidFill>
                  <a:srgbClr val="2C2C2C"/>
                </a:solidFill>
                <a:latin typeface="Segoe UI"/>
                <a:cs typeface="Segoe UI"/>
              </a:rPr>
              <a:t>be</a:t>
            </a:r>
            <a:endParaRPr sz="22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reimbursed</a:t>
            </a:r>
            <a:r>
              <a:rPr sz="22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2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travel</a:t>
            </a:r>
            <a:r>
              <a:rPr sz="2200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2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Brussels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58396" y="6373164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C2C2C"/>
                </a:solidFill>
                <a:latin typeface="Segoe UI"/>
                <a:cs typeface="Segoe UI"/>
              </a:rPr>
              <a:t>16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56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Evaluation</a:t>
            </a:r>
            <a:r>
              <a:rPr sz="3500" spc="-16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process</a:t>
            </a:r>
            <a:r>
              <a:rPr sz="3500" spc="-13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changes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3056" y="327659"/>
            <a:ext cx="1799844" cy="6050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5104" y="4732018"/>
            <a:ext cx="2596896" cy="21259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776716" y="6769607"/>
            <a:ext cx="643255" cy="88900"/>
          </a:xfrm>
          <a:custGeom>
            <a:avLst/>
            <a:gdLst/>
            <a:ahLst/>
            <a:cxnLst/>
            <a:rect l="l" t="t" r="r" b="b"/>
            <a:pathLst>
              <a:path w="643254" h="88900">
                <a:moveTo>
                  <a:pt x="643127" y="0"/>
                </a:moveTo>
                <a:lnTo>
                  <a:pt x="0" y="0"/>
                </a:lnTo>
                <a:lnTo>
                  <a:pt x="0" y="88392"/>
                </a:lnTo>
                <a:lnTo>
                  <a:pt x="643127" y="88392"/>
                </a:lnTo>
                <a:lnTo>
                  <a:pt x="643127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9528" y="5500115"/>
            <a:ext cx="807720" cy="265430"/>
          </a:xfrm>
          <a:custGeom>
            <a:avLst/>
            <a:gdLst/>
            <a:ahLst/>
            <a:cxnLst/>
            <a:rect l="l" t="t" r="r" b="b"/>
            <a:pathLst>
              <a:path w="807720" h="265429">
                <a:moveTo>
                  <a:pt x="807720" y="0"/>
                </a:moveTo>
                <a:lnTo>
                  <a:pt x="0" y="0"/>
                </a:lnTo>
                <a:lnTo>
                  <a:pt x="0" y="265176"/>
                </a:lnTo>
                <a:lnTo>
                  <a:pt x="807720" y="265176"/>
                </a:lnTo>
                <a:lnTo>
                  <a:pt x="807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9144"/>
            <a:ext cx="12192000" cy="1286510"/>
            <a:chOff x="0" y="9144"/>
            <a:chExt cx="12192000" cy="1286510"/>
          </a:xfrm>
        </p:grpSpPr>
        <p:sp>
          <p:nvSpPr>
            <p:cNvPr id="7" name="object 7"/>
            <p:cNvSpPr/>
            <p:nvPr/>
          </p:nvSpPr>
          <p:spPr>
            <a:xfrm>
              <a:off x="0" y="9144"/>
              <a:ext cx="12192000" cy="1286510"/>
            </a:xfrm>
            <a:custGeom>
              <a:avLst/>
              <a:gdLst/>
              <a:ahLst/>
              <a:cxnLst/>
              <a:rect l="l" t="t" r="r" b="b"/>
              <a:pathLst>
                <a:path w="12192000" h="1286510">
                  <a:moveTo>
                    <a:pt x="12192000" y="0"/>
                  </a:moveTo>
                  <a:lnTo>
                    <a:pt x="0" y="0"/>
                  </a:lnTo>
                  <a:lnTo>
                    <a:pt x="0" y="1286002"/>
                  </a:lnTo>
                  <a:lnTo>
                    <a:pt x="12192000" y="128600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43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4580" y="327659"/>
              <a:ext cx="1799844" cy="60502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909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latin typeface="Segoe UI Semibold"/>
                <a:cs typeface="Segoe UI Semibold"/>
              </a:rPr>
              <a:t>Evaluation</a:t>
            </a:r>
            <a:r>
              <a:rPr sz="3500" spc="-21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criteria</a:t>
            </a:r>
            <a:r>
              <a:rPr sz="3500" spc="-204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changes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351" y="2230041"/>
            <a:ext cx="11599545" cy="44659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800"/>
              </a:spcBef>
              <a:buClr>
                <a:srgbClr val="CD2C2D"/>
              </a:buClr>
              <a:buFont typeface="Courier New"/>
              <a:buChar char="o"/>
              <a:tabLst>
                <a:tab pos="297815" algn="l"/>
              </a:tabLst>
            </a:pPr>
            <a:r>
              <a:rPr sz="2400" b="1" dirty="0">
                <a:latin typeface="Segoe UI"/>
                <a:cs typeface="Segoe UI"/>
              </a:rPr>
              <a:t>Excellence</a:t>
            </a:r>
            <a:r>
              <a:rPr sz="2400" b="1" spc="-60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of</a:t>
            </a:r>
            <a:r>
              <a:rPr sz="2400" b="1" spc="-7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the</a:t>
            </a:r>
            <a:r>
              <a:rPr sz="2400" b="1" spc="-7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company</a:t>
            </a:r>
            <a:r>
              <a:rPr sz="2400" b="1" spc="-80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sub-</a:t>
            </a:r>
            <a:r>
              <a:rPr sz="2400" dirty="0">
                <a:latin typeface="Segoe UI"/>
                <a:cs typeface="Segoe UI"/>
              </a:rPr>
              <a:t>criterion</a:t>
            </a:r>
            <a:r>
              <a:rPr sz="2400" spc="-4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removed</a:t>
            </a:r>
            <a:endParaRPr sz="2400">
              <a:latin typeface="Segoe UI"/>
              <a:cs typeface="Segoe UI"/>
            </a:endParaRPr>
          </a:p>
          <a:p>
            <a:pPr marL="297815" marR="794385" indent="-285750">
              <a:lnSpc>
                <a:spcPct val="100000"/>
              </a:lnSpc>
              <a:spcBef>
                <a:spcPts val="695"/>
              </a:spcBef>
              <a:buClr>
                <a:srgbClr val="CD2C2D"/>
              </a:buClr>
              <a:buFont typeface="Courier New"/>
              <a:buChar char="o"/>
              <a:tabLst>
                <a:tab pos="299085" algn="l"/>
              </a:tabLst>
            </a:pPr>
            <a:r>
              <a:rPr sz="2400" dirty="0">
                <a:latin typeface="Segoe UI"/>
                <a:cs typeface="Segoe UI"/>
              </a:rPr>
              <a:t>Minimum</a:t>
            </a:r>
            <a:r>
              <a:rPr sz="2400" spc="100" dirty="0">
                <a:latin typeface="Segoe UI"/>
                <a:cs typeface="Segoe UI"/>
              </a:rPr>
              <a:t> </a:t>
            </a:r>
            <a:r>
              <a:rPr sz="2400" b="1" spc="-10" dirty="0">
                <a:latin typeface="Segoe UI"/>
                <a:cs typeface="Segoe UI"/>
              </a:rPr>
              <a:t>Technology</a:t>
            </a:r>
            <a:r>
              <a:rPr sz="2400" b="1" spc="90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Readiness</a:t>
            </a:r>
            <a:r>
              <a:rPr sz="2400" b="1" spc="80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Level</a:t>
            </a:r>
            <a:r>
              <a:rPr sz="2400" b="1" spc="10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(TRL)</a:t>
            </a:r>
            <a:r>
              <a:rPr sz="2400" spc="10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increased</a:t>
            </a:r>
            <a:r>
              <a:rPr sz="2400" spc="9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to</a:t>
            </a:r>
            <a:r>
              <a:rPr sz="2400" spc="10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TRL</a:t>
            </a:r>
            <a:r>
              <a:rPr sz="2400" spc="10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6</a:t>
            </a:r>
            <a:r>
              <a:rPr sz="2400" spc="12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meaning</a:t>
            </a:r>
            <a:r>
              <a:rPr sz="2400" spc="100" dirty="0">
                <a:latin typeface="Segoe UI"/>
                <a:cs typeface="Segoe UI"/>
              </a:rPr>
              <a:t> </a:t>
            </a:r>
            <a:r>
              <a:rPr sz="2400" spc="-25" dirty="0">
                <a:latin typeface="Segoe UI"/>
                <a:cs typeface="Segoe UI"/>
              </a:rPr>
              <a:t>all 	</a:t>
            </a:r>
            <a:r>
              <a:rPr sz="2400" dirty="0">
                <a:latin typeface="Segoe UI"/>
                <a:cs typeface="Segoe UI"/>
              </a:rPr>
              <a:t>aspects</a:t>
            </a:r>
            <a:r>
              <a:rPr sz="2400" spc="-8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-5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TRL</a:t>
            </a:r>
            <a:r>
              <a:rPr sz="2400" spc="-6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5</a:t>
            </a:r>
            <a:r>
              <a:rPr sz="2400" spc="-5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(validation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in</a:t>
            </a:r>
            <a:r>
              <a:rPr sz="2400" spc="-4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</a:t>
            </a:r>
            <a:r>
              <a:rPr sz="2400" spc="-6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relevant</a:t>
            </a:r>
            <a:r>
              <a:rPr sz="2400" spc="-6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environment)</a:t>
            </a:r>
            <a:r>
              <a:rPr sz="2400" spc="-4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is</a:t>
            </a:r>
            <a:r>
              <a:rPr sz="2400" spc="-50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completed.</a:t>
            </a:r>
            <a:endParaRPr sz="2400">
              <a:latin typeface="Segoe UI"/>
              <a:cs typeface="Segoe UI"/>
            </a:endParaRPr>
          </a:p>
          <a:p>
            <a:pPr marL="297815" indent="-285115">
              <a:lnSpc>
                <a:spcPct val="100000"/>
              </a:lnSpc>
              <a:spcBef>
                <a:spcPts val="710"/>
              </a:spcBef>
              <a:buClr>
                <a:srgbClr val="CD2C2D"/>
              </a:buClr>
              <a:buFont typeface="Courier New"/>
              <a:buChar char="o"/>
              <a:tabLst>
                <a:tab pos="297815" algn="l"/>
                <a:tab pos="1173480" algn="l"/>
                <a:tab pos="2051685" algn="l"/>
                <a:tab pos="2562225" algn="l"/>
                <a:tab pos="3432175" algn="l"/>
                <a:tab pos="4206875" algn="l"/>
                <a:tab pos="4612005" algn="l"/>
                <a:tab pos="5209540" algn="l"/>
                <a:tab pos="6757034" algn="l"/>
                <a:tab pos="8637270" algn="l"/>
                <a:tab pos="9149715" algn="l"/>
                <a:tab pos="10291445" algn="l"/>
              </a:tabLst>
            </a:pPr>
            <a:r>
              <a:rPr sz="2400" spc="-20" dirty="0">
                <a:latin typeface="Segoe UI"/>
                <a:cs typeface="Segoe UI"/>
              </a:rPr>
              <a:t>More</a:t>
            </a:r>
            <a:r>
              <a:rPr sz="2400" dirty="0">
                <a:latin typeface="Segoe UI"/>
                <a:cs typeface="Segoe UI"/>
              </a:rPr>
              <a:t>	</a:t>
            </a:r>
            <a:r>
              <a:rPr sz="2400" spc="-20" dirty="0">
                <a:latin typeface="Segoe UI"/>
                <a:cs typeface="Segoe UI"/>
              </a:rPr>
              <a:t>focus</a:t>
            </a:r>
            <a:r>
              <a:rPr sz="2400" dirty="0">
                <a:latin typeface="Segoe UI"/>
                <a:cs typeface="Segoe UI"/>
              </a:rPr>
              <a:t>	</a:t>
            </a:r>
            <a:r>
              <a:rPr sz="2400" spc="-25" dirty="0">
                <a:latin typeface="Segoe UI"/>
                <a:cs typeface="Segoe UI"/>
              </a:rPr>
              <a:t>on</a:t>
            </a:r>
            <a:r>
              <a:rPr sz="2400" dirty="0">
                <a:latin typeface="Segoe UI"/>
                <a:cs typeface="Segoe UI"/>
              </a:rPr>
              <a:t>	</a:t>
            </a:r>
            <a:r>
              <a:rPr sz="2400" b="1" spc="-20" dirty="0">
                <a:latin typeface="Segoe UI"/>
                <a:cs typeface="Segoe UI"/>
              </a:rPr>
              <a:t>deep</a:t>
            </a:r>
            <a:r>
              <a:rPr sz="2400" b="1" dirty="0">
                <a:latin typeface="Segoe UI"/>
                <a:cs typeface="Segoe UI"/>
              </a:rPr>
              <a:t>	</a:t>
            </a:r>
            <a:r>
              <a:rPr sz="2400" b="1" spc="-20" dirty="0">
                <a:latin typeface="Segoe UI"/>
                <a:cs typeface="Segoe UI"/>
              </a:rPr>
              <a:t>tech</a:t>
            </a:r>
            <a:r>
              <a:rPr sz="2400" b="1" dirty="0">
                <a:latin typeface="Segoe UI"/>
                <a:cs typeface="Segoe UI"/>
              </a:rPr>
              <a:t>	</a:t>
            </a:r>
            <a:r>
              <a:rPr sz="2400" spc="-25" dirty="0">
                <a:latin typeface="Segoe UI"/>
                <a:cs typeface="Segoe UI"/>
              </a:rPr>
              <a:t>in</a:t>
            </a:r>
            <a:r>
              <a:rPr sz="2400" dirty="0">
                <a:latin typeface="Segoe UI"/>
                <a:cs typeface="Segoe UI"/>
              </a:rPr>
              <a:t>	</a:t>
            </a:r>
            <a:r>
              <a:rPr sz="2400" spc="-25" dirty="0">
                <a:latin typeface="Segoe UI"/>
                <a:cs typeface="Segoe UI"/>
              </a:rPr>
              <a:t>the</a:t>
            </a:r>
            <a:r>
              <a:rPr sz="2400" dirty="0">
                <a:latin typeface="Segoe UI"/>
                <a:cs typeface="Segoe UI"/>
              </a:rPr>
              <a:t>	</a:t>
            </a:r>
            <a:r>
              <a:rPr sz="2400" spc="-10" dirty="0">
                <a:latin typeface="Segoe UI"/>
                <a:cs typeface="Segoe UI"/>
              </a:rPr>
              <a:t>evaluation</a:t>
            </a:r>
            <a:r>
              <a:rPr sz="2400" dirty="0">
                <a:latin typeface="Segoe UI"/>
                <a:cs typeface="Segoe UI"/>
              </a:rPr>
              <a:t>	sub-</a:t>
            </a:r>
            <a:r>
              <a:rPr sz="2400" spc="-10" dirty="0">
                <a:latin typeface="Segoe UI"/>
                <a:cs typeface="Segoe UI"/>
              </a:rPr>
              <a:t>criterion</a:t>
            </a:r>
            <a:r>
              <a:rPr sz="2400" dirty="0">
                <a:latin typeface="Segoe UI"/>
                <a:cs typeface="Segoe UI"/>
              </a:rPr>
              <a:t>	</a:t>
            </a:r>
            <a:r>
              <a:rPr sz="2400" spc="-25" dirty="0">
                <a:latin typeface="Segoe UI"/>
                <a:cs typeface="Segoe UI"/>
              </a:rPr>
              <a:t>on</a:t>
            </a:r>
            <a:r>
              <a:rPr sz="2400" dirty="0">
                <a:latin typeface="Segoe UI"/>
                <a:cs typeface="Segoe UI"/>
              </a:rPr>
              <a:t>	</a:t>
            </a:r>
            <a:r>
              <a:rPr sz="2400" spc="-10" dirty="0">
                <a:latin typeface="Segoe UI"/>
                <a:cs typeface="Segoe UI"/>
              </a:rPr>
              <a:t>novelty</a:t>
            </a:r>
            <a:r>
              <a:rPr sz="2400" dirty="0">
                <a:latin typeface="Segoe UI"/>
                <a:cs typeface="Segoe UI"/>
              </a:rPr>
              <a:t>	</a:t>
            </a:r>
            <a:r>
              <a:rPr sz="2400" spc="-25" dirty="0">
                <a:latin typeface="Segoe UI"/>
                <a:cs typeface="Segoe UI"/>
              </a:rPr>
              <a:t>and</a:t>
            </a:r>
            <a:endParaRPr sz="24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Segoe UI"/>
                <a:cs typeface="Segoe UI"/>
              </a:rPr>
              <a:t>breakthrough</a:t>
            </a:r>
            <a:r>
              <a:rPr sz="2400" spc="-4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nature</a:t>
            </a:r>
            <a:r>
              <a:rPr sz="2400" spc="-6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-5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70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innovation</a:t>
            </a:r>
            <a:endParaRPr sz="2400">
              <a:latin typeface="Segoe UI"/>
              <a:cs typeface="Segoe UI"/>
            </a:endParaRPr>
          </a:p>
          <a:p>
            <a:pPr marL="297815" marR="791845" indent="-285750" algn="just">
              <a:lnSpc>
                <a:spcPct val="100000"/>
              </a:lnSpc>
              <a:spcBef>
                <a:spcPts val="695"/>
              </a:spcBef>
              <a:buClr>
                <a:srgbClr val="CD2C2D"/>
              </a:buClr>
              <a:buFont typeface="Courier New"/>
              <a:buChar char="o"/>
              <a:tabLst>
                <a:tab pos="299085" algn="l"/>
              </a:tabLst>
            </a:pPr>
            <a:r>
              <a:rPr sz="2400" b="1" dirty="0">
                <a:latin typeface="Segoe UI"/>
                <a:cs typeface="Segoe UI"/>
              </a:rPr>
              <a:t>Risk</a:t>
            </a:r>
            <a:r>
              <a:rPr sz="2400" b="1" spc="23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level</a:t>
            </a:r>
            <a:r>
              <a:rPr sz="2400" b="1" spc="260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of</a:t>
            </a:r>
            <a:r>
              <a:rPr sz="2400" b="1" spc="240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investment</a:t>
            </a:r>
            <a:r>
              <a:rPr sz="2400" b="1" spc="24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rephrased</a:t>
            </a:r>
            <a:r>
              <a:rPr sz="2400" spc="24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to</a:t>
            </a:r>
            <a:r>
              <a:rPr sz="2400" spc="23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assess</a:t>
            </a:r>
            <a:r>
              <a:rPr sz="2400" spc="24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whether</a:t>
            </a:r>
            <a:r>
              <a:rPr sz="2400" spc="25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24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company</a:t>
            </a:r>
            <a:r>
              <a:rPr sz="2400" spc="24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will</a:t>
            </a:r>
            <a:r>
              <a:rPr sz="2400" spc="240" dirty="0">
                <a:latin typeface="Segoe UI"/>
                <a:cs typeface="Segoe UI"/>
              </a:rPr>
              <a:t> </a:t>
            </a:r>
            <a:r>
              <a:rPr sz="2400" spc="-25" dirty="0">
                <a:latin typeface="Segoe UI"/>
                <a:cs typeface="Segoe UI"/>
              </a:rPr>
              <a:t>be 	</a:t>
            </a:r>
            <a:r>
              <a:rPr sz="2400" dirty="0">
                <a:latin typeface="Segoe UI"/>
                <a:cs typeface="Segoe UI"/>
              </a:rPr>
              <a:t>able</a:t>
            </a:r>
            <a:r>
              <a:rPr sz="2400" spc="6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to</a:t>
            </a:r>
            <a:r>
              <a:rPr sz="2400" spc="6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attract,</a:t>
            </a:r>
            <a:r>
              <a:rPr sz="2400" spc="6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with</a:t>
            </a:r>
            <a:r>
              <a:rPr sz="2400" spc="5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6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support</a:t>
            </a:r>
            <a:r>
              <a:rPr sz="2400" spc="5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6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6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EIC,</a:t>
            </a:r>
            <a:r>
              <a:rPr sz="2400" spc="8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6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remaining</a:t>
            </a:r>
            <a:r>
              <a:rPr sz="2400" spc="5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funding</a:t>
            </a:r>
            <a:r>
              <a:rPr sz="2400" spc="6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from</a:t>
            </a:r>
            <a:r>
              <a:rPr sz="2400" spc="60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other 	</a:t>
            </a:r>
            <a:r>
              <a:rPr sz="2400" dirty="0">
                <a:latin typeface="Segoe UI"/>
                <a:cs typeface="Segoe UI"/>
              </a:rPr>
              <a:t>investors</a:t>
            </a:r>
            <a:r>
              <a:rPr sz="2400" spc="-3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within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3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next</a:t>
            </a:r>
            <a:r>
              <a:rPr sz="2400" spc="-4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two</a:t>
            </a:r>
            <a:r>
              <a:rPr sz="2400" spc="-2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years</a:t>
            </a:r>
            <a:endParaRPr sz="2400">
              <a:latin typeface="Segoe UI"/>
              <a:cs typeface="Segoe UI"/>
            </a:endParaRPr>
          </a:p>
          <a:p>
            <a:pPr marL="298450" indent="-285750" algn="just">
              <a:lnSpc>
                <a:spcPct val="100000"/>
              </a:lnSpc>
              <a:spcBef>
                <a:spcPts val="695"/>
              </a:spcBef>
              <a:buClr>
                <a:srgbClr val="CD2C2D"/>
              </a:buClr>
              <a:buFont typeface="Courier New"/>
              <a:buChar char="o"/>
              <a:tabLst>
                <a:tab pos="298450" algn="l"/>
              </a:tabLst>
            </a:pPr>
            <a:r>
              <a:rPr sz="2400" dirty="0">
                <a:latin typeface="Segoe UI"/>
                <a:cs typeface="Segoe UI"/>
              </a:rPr>
              <a:t>Challenges</a:t>
            </a:r>
            <a:r>
              <a:rPr sz="2400" spc="-4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proposal</a:t>
            </a:r>
            <a:r>
              <a:rPr sz="2400" spc="-4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question</a:t>
            </a:r>
            <a:r>
              <a:rPr sz="2400" spc="-5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on</a:t>
            </a:r>
            <a:r>
              <a:rPr sz="2400" spc="-4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6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impact</a:t>
            </a:r>
            <a:r>
              <a:rPr sz="2400" b="1" spc="-5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on</a:t>
            </a:r>
            <a:r>
              <a:rPr sz="2400" b="1" spc="-6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STEP</a:t>
            </a:r>
            <a:r>
              <a:rPr sz="2400" b="1" spc="-35" dirty="0">
                <a:latin typeface="Segoe UI"/>
                <a:cs typeface="Segoe UI"/>
              </a:rPr>
              <a:t> </a:t>
            </a:r>
            <a:r>
              <a:rPr sz="2400" b="1" spc="-10" dirty="0">
                <a:latin typeface="Segoe UI"/>
                <a:cs typeface="Segoe UI"/>
              </a:rPr>
              <a:t>objectives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2400">
              <a:latin typeface="Segoe UI"/>
              <a:cs typeface="Segoe UI"/>
            </a:endParaRPr>
          </a:p>
          <a:p>
            <a:pPr marR="5080" algn="r">
              <a:lnSpc>
                <a:spcPct val="100000"/>
              </a:lnSpc>
            </a:pPr>
            <a:r>
              <a:rPr sz="1800" spc="-25" dirty="0">
                <a:solidFill>
                  <a:srgbClr val="2C2C2C"/>
                </a:solidFill>
                <a:latin typeface="Segoe UI"/>
                <a:cs typeface="Segoe UI"/>
              </a:rPr>
              <a:t>17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1676476"/>
            <a:ext cx="11209655" cy="399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Segoe UI"/>
                <a:cs typeface="Segoe UI"/>
              </a:rPr>
              <a:t>Sovereignty</a:t>
            </a:r>
            <a:r>
              <a:rPr sz="2200" b="1" spc="-75" dirty="0">
                <a:latin typeface="Segoe UI"/>
                <a:cs typeface="Segoe UI"/>
              </a:rPr>
              <a:t> </a:t>
            </a:r>
            <a:r>
              <a:rPr sz="2200" b="1" dirty="0">
                <a:latin typeface="Segoe UI"/>
                <a:cs typeface="Segoe UI"/>
              </a:rPr>
              <a:t>Seal</a:t>
            </a:r>
            <a:r>
              <a:rPr sz="2200" b="1" spc="-85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awarded:</a:t>
            </a:r>
            <a:endParaRPr sz="22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14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200" dirty="0">
                <a:latin typeface="Segoe UI"/>
                <a:cs typeface="Segoe UI"/>
              </a:rPr>
              <a:t>Under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STEP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scale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up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call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and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Accelerator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challenges</a:t>
            </a:r>
            <a:r>
              <a:rPr sz="2200" spc="-3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(as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all</a:t>
            </a:r>
            <a:r>
              <a:rPr sz="2200" spc="-4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relevant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to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STEP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objectives)</a:t>
            </a:r>
            <a:endParaRPr sz="2200">
              <a:latin typeface="Segoe UI"/>
              <a:cs typeface="Segoe UI"/>
            </a:endParaRPr>
          </a:p>
          <a:p>
            <a:pPr marL="469900" marR="5080" indent="-457200">
              <a:lnSpc>
                <a:spcPct val="90000"/>
              </a:lnSpc>
              <a:spcBef>
                <a:spcPts val="2400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200" dirty="0">
                <a:latin typeface="Segoe UI"/>
                <a:cs typeface="Segoe UI"/>
              </a:rPr>
              <a:t>Sovereignty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seal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awarded</a:t>
            </a:r>
            <a:r>
              <a:rPr sz="2200" spc="-4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to</a:t>
            </a:r>
            <a:r>
              <a:rPr sz="2200" spc="-7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both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proposals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selected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for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funding</a:t>
            </a:r>
            <a:r>
              <a:rPr sz="2200" spc="-4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(to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support</a:t>
            </a:r>
            <a:r>
              <a:rPr sz="2200" spc="-8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access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spc="-25" dirty="0">
                <a:latin typeface="Segoe UI"/>
                <a:cs typeface="Segoe UI"/>
              </a:rPr>
              <a:t>to </a:t>
            </a:r>
            <a:r>
              <a:rPr sz="2200" dirty="0">
                <a:latin typeface="Segoe UI"/>
                <a:cs typeface="Segoe UI"/>
              </a:rPr>
              <a:t>complementary</a:t>
            </a:r>
            <a:r>
              <a:rPr sz="2200" spc="-4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funding</a:t>
            </a:r>
            <a:r>
              <a:rPr sz="2200" spc="-3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sources)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and</a:t>
            </a:r>
            <a:r>
              <a:rPr sz="2200" spc="-2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those</a:t>
            </a:r>
            <a:r>
              <a:rPr sz="2200" spc="-3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not</a:t>
            </a:r>
            <a:r>
              <a:rPr sz="2200" spc="-4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selected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for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funding</a:t>
            </a:r>
            <a:r>
              <a:rPr sz="2200" spc="-3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(to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support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access </a:t>
            </a:r>
            <a:r>
              <a:rPr sz="2200" dirty="0">
                <a:latin typeface="Segoe UI"/>
                <a:cs typeface="Segoe UI"/>
              </a:rPr>
              <a:t>to</a:t>
            </a:r>
            <a:r>
              <a:rPr sz="2200" spc="-9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alternative</a:t>
            </a:r>
            <a:r>
              <a:rPr sz="2200" spc="-70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funding)</a:t>
            </a:r>
            <a:endParaRPr sz="2200">
              <a:latin typeface="Segoe UI"/>
              <a:cs typeface="Segoe UI"/>
            </a:endParaRPr>
          </a:p>
          <a:p>
            <a:pPr marL="469265" indent="-456565">
              <a:lnSpc>
                <a:spcPts val="2510"/>
              </a:lnSpc>
              <a:spcBef>
                <a:spcPts val="213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200" dirty="0">
                <a:latin typeface="Segoe UI"/>
                <a:cs typeface="Segoe UI"/>
              </a:rPr>
              <a:t>Accelerator</a:t>
            </a:r>
            <a:r>
              <a:rPr sz="2200" spc="-7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challenge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call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also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awards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Seal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of</a:t>
            </a:r>
            <a:r>
              <a:rPr sz="2200" spc="-7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Excellence</a:t>
            </a:r>
            <a:r>
              <a:rPr sz="2200" spc="-7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(only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to</a:t>
            </a:r>
            <a:r>
              <a:rPr sz="2200" spc="-75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non-selected</a:t>
            </a:r>
            <a:endParaRPr sz="2200">
              <a:latin typeface="Segoe UI"/>
              <a:cs typeface="Segoe UI"/>
            </a:endParaRPr>
          </a:p>
          <a:p>
            <a:pPr marL="469900">
              <a:lnSpc>
                <a:spcPts val="2510"/>
              </a:lnSpc>
            </a:pPr>
            <a:r>
              <a:rPr sz="2200" dirty="0">
                <a:latin typeface="Segoe UI"/>
                <a:cs typeface="Segoe UI"/>
              </a:rPr>
              <a:t>applicants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that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meet</a:t>
            </a:r>
            <a:r>
              <a:rPr sz="2200" spc="-7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thresholds)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and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which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can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be</a:t>
            </a:r>
            <a:r>
              <a:rPr sz="2200" spc="-7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used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for</a:t>
            </a:r>
            <a:r>
              <a:rPr sz="2200" spc="-7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State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Aid</a:t>
            </a:r>
            <a:r>
              <a:rPr sz="2200" spc="-4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exemptions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spc="-20" dirty="0">
                <a:latin typeface="Segoe UI"/>
                <a:cs typeface="Segoe UI"/>
              </a:rPr>
              <a:t>etc.</a:t>
            </a:r>
            <a:endParaRPr sz="2200">
              <a:latin typeface="Segoe UI"/>
              <a:cs typeface="Segoe UI"/>
            </a:endParaRPr>
          </a:p>
          <a:p>
            <a:pPr marL="469265" indent="-456565">
              <a:lnSpc>
                <a:spcPts val="2510"/>
              </a:lnSpc>
              <a:spcBef>
                <a:spcPts val="214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200" dirty="0">
                <a:latin typeface="Segoe UI"/>
                <a:cs typeface="Segoe UI"/>
              </a:rPr>
              <a:t>Sovereignty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Seal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NOT</a:t>
            </a:r>
            <a:r>
              <a:rPr sz="2200" spc="-5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awarded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to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Accelerator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Open</a:t>
            </a:r>
            <a:r>
              <a:rPr sz="2200" spc="-7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as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in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Open</a:t>
            </a:r>
            <a:r>
              <a:rPr sz="2200" spc="-6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calls</a:t>
            </a:r>
            <a:r>
              <a:rPr sz="2200" spc="-5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there</a:t>
            </a:r>
            <a:r>
              <a:rPr sz="2200" spc="-7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is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spc="-25" dirty="0">
                <a:latin typeface="Segoe UI"/>
                <a:cs typeface="Segoe UI"/>
              </a:rPr>
              <a:t>no</a:t>
            </a:r>
            <a:endParaRPr sz="2200">
              <a:latin typeface="Segoe UI"/>
              <a:cs typeface="Segoe UI"/>
            </a:endParaRPr>
          </a:p>
          <a:p>
            <a:pPr marL="469900">
              <a:lnSpc>
                <a:spcPts val="2510"/>
              </a:lnSpc>
            </a:pPr>
            <a:r>
              <a:rPr sz="2200" dirty="0">
                <a:latin typeface="Segoe UI"/>
                <a:cs typeface="Segoe UI"/>
              </a:rPr>
              <a:t>guarantee</a:t>
            </a:r>
            <a:r>
              <a:rPr sz="2200" spc="-8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that</a:t>
            </a:r>
            <a:r>
              <a:rPr sz="2200" spc="-7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applications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are</a:t>
            </a:r>
            <a:r>
              <a:rPr sz="2200" spc="-85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within</a:t>
            </a:r>
            <a:r>
              <a:rPr sz="2200" spc="-6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STEP</a:t>
            </a:r>
            <a:r>
              <a:rPr sz="2200" spc="-90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objectives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163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Segoe UI Semibold"/>
                <a:cs typeface="Segoe UI Semibold"/>
              </a:rPr>
              <a:t>Sovereignty</a:t>
            </a:r>
            <a:r>
              <a:rPr sz="3200" spc="-9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Seal</a:t>
            </a:r>
            <a:r>
              <a:rPr sz="3200" spc="-5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(STEP</a:t>
            </a:r>
            <a:r>
              <a:rPr sz="3200" spc="-6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Seal)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452117"/>
            <a:ext cx="10904855" cy="49701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9900" marR="5080" indent="-457200">
              <a:lnSpc>
                <a:spcPts val="3020"/>
              </a:lnSpc>
              <a:spcBef>
                <a:spcPts val="480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Call</a:t>
            </a:r>
            <a:r>
              <a:rPr sz="28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800" spc="-10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proposals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8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increase</a:t>
            </a:r>
            <a:r>
              <a:rPr sz="28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innovation</a:t>
            </a:r>
            <a:r>
              <a:rPr sz="28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potential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8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2C2C2C"/>
                </a:solidFill>
                <a:latin typeface="Segoe UI"/>
                <a:cs typeface="Segoe UI"/>
              </a:rPr>
              <a:t>deeptech </a:t>
            </a:r>
            <a:r>
              <a:rPr sz="2800" b="1" dirty="0">
                <a:solidFill>
                  <a:srgbClr val="2C2C2C"/>
                </a:solidFill>
                <a:latin typeface="Segoe UI"/>
                <a:cs typeface="Segoe UI"/>
              </a:rPr>
              <a:t>startups</a:t>
            </a:r>
            <a:r>
              <a:rPr sz="28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8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8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2C2C2C"/>
                </a:solidFill>
                <a:latin typeface="Segoe UI"/>
                <a:cs typeface="Segoe UI"/>
              </a:rPr>
              <a:t>widening</a:t>
            </a:r>
            <a:r>
              <a:rPr sz="28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2C2C2C"/>
                </a:solidFill>
                <a:latin typeface="Segoe UI"/>
                <a:cs typeface="Segoe UI"/>
              </a:rPr>
              <a:t>countries</a:t>
            </a:r>
            <a:r>
              <a:rPr sz="28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(TRL</a:t>
            </a:r>
            <a:r>
              <a:rPr sz="28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20" dirty="0">
                <a:solidFill>
                  <a:srgbClr val="2C2C2C"/>
                </a:solidFill>
                <a:latin typeface="Segoe UI"/>
                <a:cs typeface="Segoe UI"/>
              </a:rPr>
              <a:t>4-5/6)</a:t>
            </a:r>
            <a:endParaRPr sz="28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02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2C2C2C"/>
                </a:solidFill>
                <a:latin typeface="Segoe UI"/>
                <a:cs typeface="Segoe UI"/>
              </a:rPr>
              <a:t>20M</a:t>
            </a:r>
            <a:r>
              <a:rPr sz="2800" b="1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budget</a:t>
            </a:r>
            <a:r>
              <a:rPr sz="28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-</a:t>
            </a:r>
            <a:r>
              <a:rPr sz="28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Grants</a:t>
            </a:r>
            <a:r>
              <a:rPr sz="28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between</a:t>
            </a:r>
            <a:r>
              <a:rPr sz="28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20" dirty="0">
                <a:solidFill>
                  <a:srgbClr val="2C2C2C"/>
                </a:solidFill>
                <a:latin typeface="Segoe UI"/>
                <a:cs typeface="Segoe UI"/>
              </a:rPr>
              <a:t>300-500k</a:t>
            </a:r>
            <a:endParaRPr sz="28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06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Call</a:t>
            </a:r>
            <a:r>
              <a:rPr sz="28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opening</a:t>
            </a:r>
            <a:r>
              <a:rPr sz="28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May</a:t>
            </a:r>
            <a:r>
              <a:rPr sz="28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2025</a:t>
            </a:r>
            <a:r>
              <a:rPr sz="28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8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cut</a:t>
            </a:r>
            <a:r>
              <a:rPr sz="28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off</a:t>
            </a:r>
            <a:r>
              <a:rPr sz="2800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20" dirty="0">
                <a:solidFill>
                  <a:srgbClr val="2C2C2C"/>
                </a:solidFill>
                <a:latin typeface="Segoe UI"/>
                <a:cs typeface="Segoe UI"/>
              </a:rPr>
              <a:t>mid-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November</a:t>
            </a:r>
            <a:r>
              <a:rPr sz="28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20" dirty="0">
                <a:solidFill>
                  <a:srgbClr val="2C2C2C"/>
                </a:solidFill>
                <a:latin typeface="Segoe UI"/>
                <a:cs typeface="Segoe UI"/>
              </a:rPr>
              <a:t>2025</a:t>
            </a:r>
            <a:endParaRPr sz="28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06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Single</a:t>
            </a:r>
            <a:r>
              <a:rPr sz="2800" spc="-10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stage</a:t>
            </a:r>
            <a:r>
              <a:rPr sz="2800" spc="-10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remote</a:t>
            </a:r>
            <a:r>
              <a:rPr sz="2800" spc="-10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2C2C2C"/>
                </a:solidFill>
                <a:latin typeface="Segoe UI"/>
                <a:cs typeface="Segoe UI"/>
              </a:rPr>
              <a:t>evaluation</a:t>
            </a:r>
            <a:endParaRPr sz="28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06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8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25" dirty="0">
                <a:solidFill>
                  <a:srgbClr val="2C2C2C"/>
                </a:solidFill>
                <a:latin typeface="Segoe UI"/>
                <a:cs typeface="Segoe UI"/>
              </a:rPr>
              <a:t>Transition</a:t>
            </a:r>
            <a:r>
              <a:rPr sz="2800" spc="-10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evaluation</a:t>
            </a:r>
            <a:r>
              <a:rPr sz="2800" spc="-1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2C2C2C"/>
                </a:solidFill>
                <a:latin typeface="Segoe UI"/>
                <a:cs typeface="Segoe UI"/>
              </a:rPr>
              <a:t>criteria</a:t>
            </a:r>
            <a:endParaRPr sz="28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06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Access</a:t>
            </a:r>
            <a:r>
              <a:rPr sz="2800" spc="-10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8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Business</a:t>
            </a:r>
            <a:r>
              <a:rPr sz="28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Accelerator</a:t>
            </a:r>
            <a:r>
              <a:rPr sz="28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2C2C2C"/>
                </a:solidFill>
                <a:latin typeface="Segoe UI"/>
                <a:cs typeface="Segoe UI"/>
              </a:rPr>
              <a:t>Services</a:t>
            </a:r>
            <a:endParaRPr sz="28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06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Fast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30" dirty="0">
                <a:solidFill>
                  <a:srgbClr val="2C2C2C"/>
                </a:solidFill>
                <a:latin typeface="Segoe UI"/>
                <a:cs typeface="Segoe UI"/>
              </a:rPr>
              <a:t>Track</a:t>
            </a:r>
            <a:r>
              <a:rPr sz="2800" spc="-1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2C2C2C"/>
                </a:solidFill>
                <a:latin typeface="Segoe UI"/>
                <a:cs typeface="Segoe UI"/>
              </a:rPr>
              <a:t>Accelerator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spc="-35" dirty="0">
                <a:latin typeface="Segoe UI Semibold"/>
                <a:cs typeface="Segoe UI Semibold"/>
              </a:rPr>
              <a:t>Pre-</a:t>
            </a:r>
            <a:r>
              <a:rPr sz="3500" dirty="0">
                <a:latin typeface="Segoe UI Semibold"/>
                <a:cs typeface="Segoe UI Semibold"/>
              </a:rPr>
              <a:t>Accelerator</a:t>
            </a:r>
            <a:r>
              <a:rPr sz="3500" spc="-6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(WIDERA</a:t>
            </a:r>
            <a:r>
              <a:rPr sz="3500" spc="-95" dirty="0">
                <a:latin typeface="Segoe UI Semibold"/>
                <a:cs typeface="Segoe UI Semibold"/>
              </a:rPr>
              <a:t> </a:t>
            </a:r>
            <a:r>
              <a:rPr sz="3500" spc="-25" dirty="0">
                <a:latin typeface="Segoe UI Semibold"/>
                <a:cs typeface="Segoe UI Semibold"/>
              </a:rPr>
              <a:t>WP)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ormation | Horizon Europe Portal">
            <a:extLst>
              <a:ext uri="{FF2B5EF4-FFF2-40B4-BE49-F238E27FC236}">
                <a16:creationId xmlns:a16="http://schemas.microsoft.com/office/drawing/2014/main" id="{D4CD222A-2C0B-912F-C08D-E3AC234F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78" y="1524000"/>
            <a:ext cx="9503043" cy="51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A18DCC9F-C955-E247-8877-9AF585EE75C3}"/>
              </a:ext>
            </a:extLst>
          </p:cNvPr>
          <p:cNvSpPr/>
          <p:nvPr/>
        </p:nvSpPr>
        <p:spPr>
          <a:xfrm>
            <a:off x="9067800" y="762000"/>
            <a:ext cx="457200" cy="2057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00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584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EIC</a:t>
            </a:r>
            <a:r>
              <a:rPr sz="3500" spc="-4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Accelerator:</a:t>
            </a:r>
            <a:r>
              <a:rPr sz="3500" spc="-3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2025</a:t>
            </a:r>
            <a:r>
              <a:rPr sz="3500" spc="-70" dirty="0">
                <a:latin typeface="Segoe UI Semibold"/>
                <a:cs typeface="Segoe UI Semibold"/>
              </a:rPr>
              <a:t> </a:t>
            </a:r>
            <a:r>
              <a:rPr sz="3500" spc="-20" dirty="0">
                <a:latin typeface="Segoe UI Semibold"/>
                <a:cs typeface="Segoe UI Semibold"/>
              </a:rPr>
              <a:t>cut-</a:t>
            </a:r>
            <a:r>
              <a:rPr sz="3500" dirty="0">
                <a:latin typeface="Segoe UI Semibold"/>
                <a:cs typeface="Segoe UI Semibold"/>
              </a:rPr>
              <a:t>off</a:t>
            </a:r>
            <a:r>
              <a:rPr sz="3500" spc="-3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dates</a:t>
            </a:r>
            <a:endParaRPr sz="3500">
              <a:latin typeface="Segoe UI Semibold"/>
              <a:cs typeface="Segoe UI Semibold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510273" y="2534157"/>
          <a:ext cx="5318125" cy="2259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5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Full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proposal</a:t>
                      </a:r>
                      <a:r>
                        <a:rPr sz="2400" b="1" spc="-7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evaluation</a:t>
                      </a:r>
                      <a:endParaRPr sz="2400">
                        <a:latin typeface="Segoe UI"/>
                        <a:cs typeface="Segoe U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01F74"/>
                      </a:solidFill>
                      <a:prstDash val="solid"/>
                    </a:lnL>
                    <a:lnR w="12700">
                      <a:solidFill>
                        <a:srgbClr val="501F74"/>
                      </a:solidFill>
                      <a:prstDash val="solid"/>
                    </a:lnR>
                    <a:lnT w="12700">
                      <a:solidFill>
                        <a:srgbClr val="501F74"/>
                      </a:solidFill>
                      <a:prstDash val="solid"/>
                    </a:lnT>
                    <a:lnB w="12700">
                      <a:solidFill>
                        <a:srgbClr val="501F74"/>
                      </a:solidFill>
                      <a:prstDash val="solid"/>
                    </a:lnB>
                    <a:solidFill>
                      <a:srgbClr val="5535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730">
                <a:tc>
                  <a:txBody>
                    <a:bodyPr/>
                    <a:lstStyle/>
                    <a:p>
                      <a:pPr marL="681355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Cut-</a:t>
                      </a:r>
                      <a:r>
                        <a:rPr sz="2200" spc="-2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off</a:t>
                      </a:r>
                      <a:endParaRPr sz="2200">
                        <a:latin typeface="Segoe UI"/>
                        <a:cs typeface="Segoe UI"/>
                      </a:endParaRPr>
                    </a:p>
                  </a:txBody>
                  <a:tcPr marL="0" marR="0" marT="207010" marB="0">
                    <a:lnR w="12700">
                      <a:solidFill>
                        <a:srgbClr val="2C2C2C"/>
                      </a:solidFill>
                      <a:prstDash val="solid"/>
                    </a:lnR>
                    <a:lnT w="12700">
                      <a:solidFill>
                        <a:srgbClr val="501F74"/>
                      </a:solidFill>
                      <a:prstDash val="solid"/>
                    </a:lnT>
                    <a:lnB w="12700">
                      <a:solidFill>
                        <a:srgbClr val="2C2C2C"/>
                      </a:solidFill>
                      <a:prstDash val="solid"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Interview</a:t>
                      </a:r>
                      <a:r>
                        <a:rPr sz="22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weeks</a:t>
                      </a:r>
                      <a:endParaRPr sz="2200">
                        <a:latin typeface="Segoe UI"/>
                        <a:cs typeface="Segoe U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(tentative)</a:t>
                      </a:r>
                      <a:endParaRPr sz="2200">
                        <a:latin typeface="Segoe UI"/>
                        <a:cs typeface="Segoe U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C2C2C"/>
                      </a:solidFill>
                      <a:prstDash val="solid"/>
                    </a:lnL>
                    <a:lnT w="12700">
                      <a:solidFill>
                        <a:srgbClr val="501F74"/>
                      </a:solidFill>
                      <a:prstDash val="solid"/>
                    </a:lnT>
                    <a:lnB w="12700">
                      <a:solidFill>
                        <a:srgbClr val="2C2C2C"/>
                      </a:solidFill>
                      <a:prstDash val="solid"/>
                    </a:lnB>
                    <a:solidFill>
                      <a:srgbClr val="60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b="1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12</a:t>
                      </a:r>
                      <a:r>
                        <a:rPr sz="2000" b="1" spc="-3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b="1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March</a:t>
                      </a:r>
                      <a:r>
                        <a:rPr sz="2000" b="1" spc="-2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 2025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90805" marB="0">
                    <a:lnR w="12700">
                      <a:solidFill>
                        <a:srgbClr val="2C2C2C"/>
                      </a:solidFill>
                      <a:prstDash val="solid"/>
                    </a:lnR>
                    <a:lnT w="12700">
                      <a:solidFill>
                        <a:srgbClr val="2C2C2C"/>
                      </a:solidFill>
                      <a:prstDash val="solid"/>
                    </a:lnT>
                    <a:lnB w="12700">
                      <a:solidFill>
                        <a:srgbClr val="2C2C2C"/>
                      </a:solidFill>
                      <a:prstDash val="solid"/>
                    </a:lnB>
                    <a:solidFill>
                      <a:srgbClr val="F0ED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spc="-1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9-</a:t>
                      </a:r>
                      <a:r>
                        <a:rPr sz="200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13</a:t>
                      </a:r>
                      <a:r>
                        <a:rPr sz="2000" spc="-4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June</a:t>
                      </a:r>
                      <a:r>
                        <a:rPr sz="2000" spc="-15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spc="-2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2025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2C2C2C"/>
                      </a:solidFill>
                      <a:prstDash val="solid"/>
                    </a:lnL>
                    <a:lnT w="12700">
                      <a:solidFill>
                        <a:srgbClr val="2C2C2C"/>
                      </a:solidFill>
                      <a:prstDash val="solid"/>
                    </a:lnT>
                    <a:lnB w="12700">
                      <a:solidFill>
                        <a:srgbClr val="2C2C2C"/>
                      </a:solidFill>
                      <a:prstDash val="solid"/>
                    </a:lnB>
                    <a:solidFill>
                      <a:srgbClr val="F0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2000" b="1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1</a:t>
                      </a:r>
                      <a:r>
                        <a:rPr sz="2000" b="1" spc="-3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b="1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October</a:t>
                      </a:r>
                      <a:r>
                        <a:rPr sz="2000" b="1" spc="-35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2025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151130" marB="0">
                    <a:lnR w="12700">
                      <a:solidFill>
                        <a:srgbClr val="2C2C2C"/>
                      </a:solidFill>
                      <a:prstDash val="solid"/>
                    </a:lnR>
                    <a:lnT w="12700">
                      <a:solidFill>
                        <a:srgbClr val="2C2C2C"/>
                      </a:solidFill>
                      <a:prstDash val="solid"/>
                    </a:lnT>
                    <a:solidFill>
                      <a:srgbClr val="F0ED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2000" spc="-1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19-</a:t>
                      </a:r>
                      <a:r>
                        <a:rPr sz="200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23</a:t>
                      </a:r>
                      <a:r>
                        <a:rPr sz="2000" spc="1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January</a:t>
                      </a:r>
                      <a:r>
                        <a:rPr sz="2000" spc="-5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spc="-20" dirty="0">
                          <a:solidFill>
                            <a:srgbClr val="2C2C2C"/>
                          </a:solidFill>
                          <a:latin typeface="Segoe UI"/>
                          <a:cs typeface="Segoe UI"/>
                        </a:rPr>
                        <a:t>2026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2C2C2C"/>
                      </a:solidFill>
                      <a:prstDash val="solid"/>
                    </a:lnL>
                    <a:lnT w="12700">
                      <a:solidFill>
                        <a:srgbClr val="2C2C2C"/>
                      </a:solidFill>
                      <a:prstDash val="solid"/>
                    </a:lnT>
                    <a:solidFill>
                      <a:srgbClr val="F0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59891" y="1860804"/>
            <a:ext cx="5550535" cy="1940560"/>
          </a:xfrm>
          <a:prstGeom prst="rect">
            <a:avLst/>
          </a:prstGeom>
          <a:solidFill>
            <a:srgbClr val="F0EDF8"/>
          </a:solidFill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91440" marR="175260">
              <a:lnSpc>
                <a:spcPct val="100000"/>
              </a:lnSpc>
            </a:pPr>
            <a:r>
              <a:rPr sz="2200" b="1" dirty="0">
                <a:solidFill>
                  <a:srgbClr val="414141"/>
                </a:solidFill>
                <a:latin typeface="Segoe UI"/>
                <a:cs typeface="Segoe UI"/>
              </a:rPr>
              <a:t>Submit</a:t>
            </a:r>
            <a:r>
              <a:rPr sz="2200" b="1" spc="-4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C00000"/>
                </a:solidFill>
                <a:latin typeface="Segoe UI"/>
                <a:cs typeface="Segoe UI"/>
              </a:rPr>
              <a:t>any</a:t>
            </a:r>
            <a:r>
              <a:rPr sz="2200" spc="-3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C00000"/>
                </a:solidFill>
                <a:latin typeface="Segoe UI"/>
                <a:cs typeface="Segoe UI"/>
              </a:rPr>
              <a:t>time</a:t>
            </a:r>
            <a:r>
              <a:rPr sz="2200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414141"/>
                </a:solidFill>
                <a:latin typeface="Segoe UI"/>
                <a:cs typeface="Segoe UI"/>
              </a:rPr>
              <a:t>during</a:t>
            </a:r>
            <a:r>
              <a:rPr sz="2200" spc="-2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414141"/>
                </a:solidFill>
                <a:latin typeface="Segoe UI"/>
                <a:cs typeface="Segoe UI"/>
              </a:rPr>
              <a:t>the</a:t>
            </a:r>
            <a:r>
              <a:rPr sz="2200" spc="-2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200" spc="-20" dirty="0">
                <a:solidFill>
                  <a:srgbClr val="414141"/>
                </a:solidFill>
                <a:latin typeface="Segoe UI"/>
                <a:cs typeface="Segoe UI"/>
              </a:rPr>
              <a:t>year </a:t>
            </a:r>
            <a:r>
              <a:rPr sz="2200" b="1" dirty="0">
                <a:solidFill>
                  <a:srgbClr val="414141"/>
                </a:solidFill>
                <a:latin typeface="Segoe UI"/>
                <a:cs typeface="Segoe UI"/>
              </a:rPr>
              <a:t>Evaluation</a:t>
            </a:r>
            <a:r>
              <a:rPr sz="2200" b="1" spc="-2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414141"/>
                </a:solidFill>
                <a:latin typeface="Segoe UI"/>
                <a:cs typeface="Segoe UI"/>
              </a:rPr>
              <a:t>starts</a:t>
            </a:r>
            <a:r>
              <a:rPr sz="2200" spc="-3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414141"/>
                </a:solidFill>
                <a:latin typeface="Segoe UI"/>
                <a:cs typeface="Segoe UI"/>
              </a:rPr>
              <a:t>every</a:t>
            </a:r>
            <a:r>
              <a:rPr sz="2200" spc="-5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CC2E2E"/>
                </a:solidFill>
                <a:latin typeface="Segoe UI"/>
                <a:cs typeface="Segoe UI"/>
              </a:rPr>
              <a:t>first</a:t>
            </a:r>
            <a:r>
              <a:rPr sz="2200" spc="-35" dirty="0">
                <a:solidFill>
                  <a:srgbClr val="CC2E2E"/>
                </a:solidFill>
                <a:latin typeface="Segoe UI"/>
                <a:cs typeface="Segoe UI"/>
              </a:rPr>
              <a:t> </a:t>
            </a:r>
            <a:r>
              <a:rPr sz="2200" spc="-20" dirty="0">
                <a:solidFill>
                  <a:srgbClr val="CC2E2E"/>
                </a:solidFill>
                <a:latin typeface="Segoe UI"/>
                <a:cs typeface="Segoe UI"/>
              </a:rPr>
              <a:t>Tuesday</a:t>
            </a:r>
            <a:r>
              <a:rPr sz="2200" spc="-30" dirty="0">
                <a:solidFill>
                  <a:srgbClr val="CC2E2E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414141"/>
                </a:solidFill>
                <a:latin typeface="Segoe UI"/>
                <a:cs typeface="Segoe UI"/>
              </a:rPr>
              <a:t>of</a:t>
            </a:r>
            <a:r>
              <a:rPr sz="2200" spc="-5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200" spc="-25" dirty="0">
                <a:solidFill>
                  <a:srgbClr val="414141"/>
                </a:solidFill>
                <a:latin typeface="Segoe UI"/>
                <a:cs typeface="Segoe UI"/>
              </a:rPr>
              <a:t>the </a:t>
            </a:r>
            <a:r>
              <a:rPr sz="2200" spc="-10" dirty="0">
                <a:solidFill>
                  <a:srgbClr val="414141"/>
                </a:solidFill>
                <a:latin typeface="Segoe UI"/>
                <a:cs typeface="Segoe UI"/>
              </a:rPr>
              <a:t>month</a:t>
            </a:r>
            <a:endParaRPr sz="2200" dirty="0">
              <a:latin typeface="Segoe UI"/>
              <a:cs typeface="Segoe UI"/>
            </a:endParaRPr>
          </a:p>
          <a:p>
            <a:pPr marL="91440">
              <a:lnSpc>
                <a:spcPts val="2630"/>
              </a:lnSpc>
            </a:pPr>
            <a:r>
              <a:rPr sz="2200" b="1" dirty="0">
                <a:solidFill>
                  <a:srgbClr val="414141"/>
                </a:solidFill>
                <a:latin typeface="Segoe UI"/>
                <a:cs typeface="Segoe UI"/>
              </a:rPr>
              <a:t>Feedback</a:t>
            </a:r>
            <a:r>
              <a:rPr sz="2200" b="1" spc="-4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414141"/>
                </a:solidFill>
                <a:latin typeface="Segoe UI"/>
                <a:cs typeface="Segoe UI"/>
              </a:rPr>
              <a:t>within</a:t>
            </a:r>
            <a:r>
              <a:rPr sz="2200" spc="-5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Segoe UI"/>
                <a:cs typeface="Segoe UI"/>
              </a:rPr>
              <a:t>4-</a:t>
            </a:r>
            <a:r>
              <a:rPr sz="2200" dirty="0">
                <a:solidFill>
                  <a:srgbClr val="C00000"/>
                </a:solidFill>
                <a:latin typeface="Segoe UI"/>
                <a:cs typeface="Segoe UI"/>
              </a:rPr>
              <a:t>6</a:t>
            </a:r>
            <a:r>
              <a:rPr sz="2200" spc="-7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Segoe UI"/>
                <a:cs typeface="Segoe UI"/>
              </a:rPr>
              <a:t>weeks</a:t>
            </a:r>
            <a:endParaRPr sz="22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319" y="1761744"/>
            <a:ext cx="5436235" cy="538480"/>
          </a:xfrm>
          <a:prstGeom prst="rect">
            <a:avLst/>
          </a:prstGeom>
          <a:solidFill>
            <a:srgbClr val="55358B"/>
          </a:solidFill>
          <a:ln w="12700">
            <a:solidFill>
              <a:srgbClr val="501F74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Short</a:t>
            </a:r>
            <a:r>
              <a:rPr sz="24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proposal</a:t>
            </a:r>
            <a:r>
              <a:rPr sz="2400" b="1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Segoe UI"/>
                <a:cs typeface="Segoe UI"/>
              </a:rPr>
              <a:t>evaluation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319" y="4587240"/>
            <a:ext cx="5356860" cy="1274445"/>
          </a:xfrm>
          <a:custGeom>
            <a:avLst/>
            <a:gdLst/>
            <a:ahLst/>
            <a:cxnLst/>
            <a:rect l="l" t="t" r="r" b="b"/>
            <a:pathLst>
              <a:path w="5356860" h="1274445">
                <a:moveTo>
                  <a:pt x="0" y="1274064"/>
                </a:moveTo>
                <a:lnTo>
                  <a:pt x="5356860" y="1274064"/>
                </a:lnTo>
                <a:lnTo>
                  <a:pt x="5356860" y="0"/>
                </a:lnTo>
                <a:lnTo>
                  <a:pt x="0" y="0"/>
                </a:lnTo>
                <a:lnTo>
                  <a:pt x="0" y="1274064"/>
                </a:lnTo>
                <a:close/>
              </a:path>
            </a:pathLst>
          </a:custGeom>
          <a:solidFill>
            <a:srgbClr val="F0ED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6759" y="4885385"/>
            <a:ext cx="5186680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57885" algn="l"/>
                <a:tab pos="1805939" algn="l"/>
                <a:tab pos="2229485" algn="l"/>
                <a:tab pos="3251835" algn="l"/>
                <a:tab pos="3779520" algn="l"/>
              </a:tabLst>
            </a:pPr>
            <a:r>
              <a:rPr sz="2200" spc="-20" dirty="0">
                <a:solidFill>
                  <a:srgbClr val="414141"/>
                </a:solidFill>
                <a:latin typeface="Segoe UI"/>
                <a:cs typeface="Segoe UI"/>
              </a:rPr>
              <a:t>Date</a:t>
            </a:r>
            <a:r>
              <a:rPr sz="2200" dirty="0">
                <a:solidFill>
                  <a:srgbClr val="414141"/>
                </a:solidFill>
                <a:latin typeface="Segoe UI"/>
                <a:cs typeface="Segoe UI"/>
              </a:rPr>
              <a:t>	</a:t>
            </a:r>
            <a:r>
              <a:rPr sz="2200" spc="-20" dirty="0">
                <a:solidFill>
                  <a:srgbClr val="414141"/>
                </a:solidFill>
                <a:latin typeface="Segoe UI"/>
                <a:cs typeface="Segoe UI"/>
              </a:rPr>
              <a:t>when</a:t>
            </a:r>
            <a:r>
              <a:rPr sz="2200" dirty="0">
                <a:solidFill>
                  <a:srgbClr val="414141"/>
                </a:solidFill>
                <a:latin typeface="Segoe UI"/>
                <a:cs typeface="Segoe UI"/>
              </a:rPr>
              <a:t>	</a:t>
            </a:r>
            <a:r>
              <a:rPr sz="2200" spc="-50" dirty="0">
                <a:solidFill>
                  <a:srgbClr val="414141"/>
                </a:solidFill>
                <a:latin typeface="Segoe UI"/>
                <a:cs typeface="Segoe UI"/>
              </a:rPr>
              <a:t>a</a:t>
            </a:r>
            <a:r>
              <a:rPr sz="2200" dirty="0">
                <a:solidFill>
                  <a:srgbClr val="414141"/>
                </a:solidFill>
                <a:latin typeface="Segoe UI"/>
                <a:cs typeface="Segoe UI"/>
              </a:rPr>
              <a:t>	</a:t>
            </a:r>
            <a:r>
              <a:rPr sz="2200" spc="-10" dirty="0">
                <a:solidFill>
                  <a:srgbClr val="414141"/>
                </a:solidFill>
                <a:latin typeface="Segoe UI"/>
                <a:cs typeface="Segoe UI"/>
              </a:rPr>
              <a:t>round</a:t>
            </a:r>
            <a:r>
              <a:rPr sz="2200" dirty="0">
                <a:solidFill>
                  <a:srgbClr val="414141"/>
                </a:solidFill>
                <a:latin typeface="Segoe UI"/>
                <a:cs typeface="Segoe UI"/>
              </a:rPr>
              <a:t>	</a:t>
            </a:r>
            <a:r>
              <a:rPr sz="2200" spc="-25" dirty="0">
                <a:solidFill>
                  <a:srgbClr val="414141"/>
                </a:solidFill>
                <a:latin typeface="Segoe UI"/>
                <a:cs typeface="Segoe UI"/>
              </a:rPr>
              <a:t>of</a:t>
            </a:r>
            <a:r>
              <a:rPr sz="2200" dirty="0">
                <a:solidFill>
                  <a:srgbClr val="414141"/>
                </a:solidFill>
                <a:latin typeface="Segoe UI"/>
                <a:cs typeface="Segoe UI"/>
              </a:rPr>
              <a:t>	</a:t>
            </a:r>
            <a:r>
              <a:rPr sz="2200" spc="-10" dirty="0">
                <a:solidFill>
                  <a:srgbClr val="414141"/>
                </a:solidFill>
                <a:latin typeface="Segoe UI"/>
                <a:cs typeface="Segoe UI"/>
              </a:rPr>
              <a:t>evaluations</a:t>
            </a:r>
            <a:endParaRPr sz="22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414141"/>
                </a:solidFill>
                <a:latin typeface="Segoe UI"/>
                <a:cs typeface="Segoe UI"/>
              </a:rPr>
              <a:t>of</a:t>
            </a:r>
            <a:r>
              <a:rPr sz="2200" spc="-7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Segoe UI"/>
                <a:cs typeface="Segoe UI"/>
              </a:rPr>
              <a:t>full</a:t>
            </a:r>
            <a:r>
              <a:rPr sz="2200" b="1" spc="-6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Segoe UI"/>
                <a:cs typeface="Segoe UI"/>
              </a:rPr>
              <a:t>proposals</a:t>
            </a:r>
            <a:r>
              <a:rPr sz="2200" b="1" spc="-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200" spc="-20" dirty="0">
                <a:solidFill>
                  <a:srgbClr val="414141"/>
                </a:solidFill>
                <a:latin typeface="Segoe UI"/>
                <a:cs typeface="Segoe UI"/>
              </a:rPr>
              <a:t>start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319" y="4184903"/>
            <a:ext cx="5356860" cy="402590"/>
          </a:xfrm>
          <a:prstGeom prst="rect">
            <a:avLst/>
          </a:prstGeom>
          <a:solidFill>
            <a:srgbClr val="55358B"/>
          </a:solidFill>
          <a:ln w="12700">
            <a:solidFill>
              <a:srgbClr val="501F74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ts val="2865"/>
              </a:lnSpc>
              <a:spcBef>
                <a:spcPts val="305"/>
              </a:spcBef>
            </a:pP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Full</a:t>
            </a:r>
            <a:r>
              <a:rPr sz="24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proposal</a:t>
            </a: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-</a:t>
            </a:r>
            <a:r>
              <a:rPr sz="24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cut</a:t>
            </a:r>
            <a:r>
              <a:rPr sz="24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Segoe UI"/>
                <a:cs typeface="Segoe UI"/>
              </a:rPr>
              <a:t>off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952" y="599947"/>
            <a:ext cx="2662555" cy="190436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30"/>
              </a:spcBef>
            </a:pPr>
            <a:r>
              <a:rPr sz="4400" spc="-25" dirty="0">
                <a:latin typeface="Segoe UI Semibold"/>
                <a:cs typeface="Segoe UI Semibold"/>
              </a:rPr>
              <a:t>The </a:t>
            </a:r>
            <a:r>
              <a:rPr sz="4400" spc="-10" dirty="0">
                <a:latin typeface="Segoe UI Semibold"/>
                <a:cs typeface="Segoe UI Semibold"/>
              </a:rPr>
              <a:t>evaluation process</a:t>
            </a:r>
            <a:endParaRPr sz="4400">
              <a:latin typeface="Segoe UI Semibold"/>
              <a:cs typeface="Segoe UI 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9764" y="-1"/>
            <a:ext cx="72222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41592" y="3992879"/>
            <a:ext cx="5102860" cy="2529840"/>
          </a:xfrm>
          <a:custGeom>
            <a:avLst/>
            <a:gdLst/>
            <a:ahLst/>
            <a:cxnLst/>
            <a:rect l="l" t="t" r="r" b="b"/>
            <a:pathLst>
              <a:path w="5102859" h="2529840">
                <a:moveTo>
                  <a:pt x="5102352" y="0"/>
                </a:moveTo>
                <a:lnTo>
                  <a:pt x="0" y="0"/>
                </a:lnTo>
                <a:lnTo>
                  <a:pt x="0" y="2529840"/>
                </a:lnTo>
                <a:lnTo>
                  <a:pt x="5102352" y="2529840"/>
                </a:lnTo>
                <a:lnTo>
                  <a:pt x="5102352" y="0"/>
                </a:lnTo>
                <a:close/>
              </a:path>
            </a:pathLst>
          </a:custGeom>
          <a:solidFill>
            <a:srgbClr val="55358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41592" y="1363980"/>
            <a:ext cx="5088890" cy="2545080"/>
          </a:xfrm>
          <a:custGeom>
            <a:avLst/>
            <a:gdLst/>
            <a:ahLst/>
            <a:cxnLst/>
            <a:rect l="l" t="t" r="r" b="b"/>
            <a:pathLst>
              <a:path w="5088890" h="2545079">
                <a:moveTo>
                  <a:pt x="5088636" y="0"/>
                </a:moveTo>
                <a:lnTo>
                  <a:pt x="0" y="0"/>
                </a:lnTo>
                <a:lnTo>
                  <a:pt x="0" y="2545080"/>
                </a:lnTo>
                <a:lnTo>
                  <a:pt x="5088636" y="2545080"/>
                </a:lnTo>
                <a:lnTo>
                  <a:pt x="508863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324" y="1423416"/>
            <a:ext cx="5100955" cy="2551430"/>
          </a:xfrm>
          <a:custGeom>
            <a:avLst/>
            <a:gdLst/>
            <a:ahLst/>
            <a:cxnLst/>
            <a:rect l="l" t="t" r="r" b="b"/>
            <a:pathLst>
              <a:path w="5100955" h="2551429">
                <a:moveTo>
                  <a:pt x="5100828" y="0"/>
                </a:moveTo>
                <a:lnTo>
                  <a:pt x="0" y="0"/>
                </a:lnTo>
                <a:lnTo>
                  <a:pt x="0" y="2551175"/>
                </a:lnTo>
                <a:lnTo>
                  <a:pt x="5100828" y="2551175"/>
                </a:lnTo>
                <a:lnTo>
                  <a:pt x="5100828" y="0"/>
                </a:lnTo>
                <a:close/>
              </a:path>
            </a:pathLst>
          </a:custGeom>
          <a:solidFill>
            <a:srgbClr val="000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324" y="4037076"/>
            <a:ext cx="5100955" cy="2529840"/>
          </a:xfrm>
          <a:custGeom>
            <a:avLst/>
            <a:gdLst/>
            <a:ahLst/>
            <a:cxnLst/>
            <a:rect l="l" t="t" r="r" b="b"/>
            <a:pathLst>
              <a:path w="5100955" h="2529840">
                <a:moveTo>
                  <a:pt x="5100828" y="0"/>
                </a:moveTo>
                <a:lnTo>
                  <a:pt x="0" y="0"/>
                </a:lnTo>
                <a:lnTo>
                  <a:pt x="0" y="2529840"/>
                </a:lnTo>
                <a:lnTo>
                  <a:pt x="5100828" y="2529840"/>
                </a:lnTo>
                <a:lnTo>
                  <a:pt x="510082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EIC</a:t>
            </a:r>
            <a:r>
              <a:rPr sz="3500" spc="-9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Accelerator</a:t>
            </a:r>
            <a:r>
              <a:rPr sz="3500" spc="-6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–Application</a:t>
            </a:r>
            <a:r>
              <a:rPr sz="3500" spc="-110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process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53093" y="4009771"/>
            <a:ext cx="269176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Pitch</a:t>
            </a:r>
            <a:r>
              <a:rPr sz="22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22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Segoe UI"/>
                <a:cs typeface="Segoe UI"/>
              </a:rPr>
              <a:t>jury</a:t>
            </a:r>
            <a:endParaRPr sz="2200">
              <a:latin typeface="Segoe UI"/>
              <a:cs typeface="Segoe UI"/>
            </a:endParaRPr>
          </a:p>
          <a:p>
            <a:pPr marR="6350" algn="r">
              <a:lnSpc>
                <a:spcPct val="100000"/>
              </a:lnSpc>
              <a:spcBef>
                <a:spcPts val="2640"/>
              </a:spcBef>
            </a:pP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Pitch</a:t>
            </a:r>
            <a:r>
              <a:rPr sz="22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your</a:t>
            </a:r>
            <a:r>
              <a:rPr sz="22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Segoe UI"/>
                <a:cs typeface="Segoe UI"/>
              </a:rPr>
              <a:t>innovation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9361" y="5015865"/>
            <a:ext cx="35947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2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front</a:t>
            </a:r>
            <a:r>
              <a:rPr sz="22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2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EIC</a:t>
            </a:r>
            <a:r>
              <a:rPr sz="22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Jury</a:t>
            </a:r>
            <a:r>
              <a:rPr sz="2200" spc="-10" dirty="0">
                <a:solidFill>
                  <a:srgbClr val="FFFFFF"/>
                </a:solidFill>
                <a:latin typeface="Segoe UI"/>
                <a:cs typeface="Segoe UI"/>
              </a:rPr>
              <a:t> Members.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7525" y="5350865"/>
            <a:ext cx="45777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If</a:t>
            </a:r>
            <a:r>
              <a:rPr sz="22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selected,</a:t>
            </a:r>
            <a:r>
              <a:rPr sz="22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sz="22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will</a:t>
            </a:r>
            <a:r>
              <a:rPr sz="2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sign</a:t>
            </a:r>
            <a:r>
              <a:rPr sz="22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22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contract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5563" y="1706625"/>
            <a:ext cx="4424680" cy="1165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Prepare</a:t>
            </a:r>
            <a:r>
              <a:rPr sz="22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22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full</a:t>
            </a:r>
            <a:r>
              <a:rPr sz="220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proposal</a:t>
            </a:r>
            <a:endParaRPr sz="2200">
              <a:latin typeface="Segoe UI"/>
              <a:cs typeface="Segoe UI"/>
            </a:endParaRPr>
          </a:p>
          <a:p>
            <a:pPr marL="12700">
              <a:lnSpc>
                <a:spcPts val="2380"/>
              </a:lnSpc>
              <a:spcBef>
                <a:spcPts val="1585"/>
              </a:spcBef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We</a:t>
            </a:r>
            <a:r>
              <a:rPr sz="22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will</a:t>
            </a:r>
            <a:r>
              <a:rPr sz="2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help</a:t>
            </a:r>
            <a:r>
              <a:rPr sz="22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sz="22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22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refine</a:t>
            </a:r>
            <a:r>
              <a:rPr sz="22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Segoe UI"/>
                <a:cs typeface="Segoe UI"/>
              </a:rPr>
              <a:t>your</a:t>
            </a:r>
            <a:endParaRPr sz="2200">
              <a:latin typeface="Segoe UI"/>
              <a:cs typeface="Segoe UI"/>
            </a:endParaRPr>
          </a:p>
          <a:p>
            <a:pPr marL="12700">
              <a:lnSpc>
                <a:spcPts val="2380"/>
              </a:lnSpc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business</a:t>
            </a:r>
            <a:r>
              <a:rPr sz="22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proposition</a:t>
            </a:r>
            <a:r>
              <a:rPr sz="22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sz="22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coaching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5563" y="4052773"/>
            <a:ext cx="3479800" cy="1702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40" dirty="0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sz="220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have</a:t>
            </a:r>
            <a:r>
              <a:rPr sz="22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r>
              <a:rPr sz="22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Segoe UI"/>
                <a:cs typeface="Segoe UI"/>
              </a:rPr>
              <a:t>idea</a:t>
            </a:r>
            <a:endParaRPr sz="2200">
              <a:latin typeface="Segoe UI"/>
              <a:cs typeface="Segoe UI"/>
            </a:endParaRPr>
          </a:p>
          <a:p>
            <a:pPr marL="12700">
              <a:lnSpc>
                <a:spcPts val="2375"/>
              </a:lnSpc>
              <a:spcBef>
                <a:spcPts val="1590"/>
              </a:spcBef>
            </a:pPr>
            <a:r>
              <a:rPr sz="2200" spc="-45" dirty="0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sz="2200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have</a:t>
            </a:r>
            <a:r>
              <a:rPr sz="22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2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disruptive</a:t>
            </a:r>
            <a:r>
              <a:rPr sz="22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endParaRPr sz="2200">
              <a:latin typeface="Segoe UI"/>
              <a:cs typeface="Segoe UI"/>
            </a:endParaRPr>
          </a:p>
          <a:p>
            <a:pPr marL="12700" marR="579120">
              <a:lnSpc>
                <a:spcPts val="2110"/>
              </a:lnSpc>
              <a:spcBef>
                <a:spcPts val="245"/>
              </a:spcBef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deep</a:t>
            </a:r>
            <a:r>
              <a:rPr sz="22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tech</a:t>
            </a:r>
            <a:r>
              <a:rPr sz="22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idea</a:t>
            </a:r>
            <a:r>
              <a:rPr sz="22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sz="2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Segoe UI"/>
                <a:cs typeface="Segoe UI"/>
              </a:rPr>
              <a:t>a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potential</a:t>
            </a:r>
            <a:r>
              <a:rPr sz="22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22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scale</a:t>
            </a:r>
            <a:r>
              <a:rPr sz="2200" b="1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up</a:t>
            </a:r>
            <a:r>
              <a:rPr sz="2200" b="1" spc="-50" dirty="0">
                <a:solidFill>
                  <a:srgbClr val="FFFFFF"/>
                </a:solidFill>
                <a:latin typeface="Segoe UI"/>
                <a:cs typeface="Segoe UI"/>
              </a:rPr>
              <a:t> &amp;</a:t>
            </a:r>
            <a:endParaRPr sz="2200">
              <a:latin typeface="Segoe UI"/>
              <a:cs typeface="Segoe UI"/>
            </a:endParaRPr>
          </a:p>
          <a:p>
            <a:pPr marL="12700">
              <a:lnSpc>
                <a:spcPts val="2130"/>
              </a:lnSpc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sz="22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need</a:t>
            </a:r>
            <a:r>
              <a:rPr sz="22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financial</a:t>
            </a:r>
            <a:r>
              <a:rPr sz="22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support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5563" y="5931204"/>
            <a:ext cx="48171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35" dirty="0">
                <a:solidFill>
                  <a:srgbClr val="FFFFFF"/>
                </a:solidFill>
                <a:latin typeface="Segoe UI"/>
                <a:cs typeface="Segoe UI"/>
              </a:rPr>
              <a:t>Tell</a:t>
            </a:r>
            <a:r>
              <a:rPr sz="22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us</a:t>
            </a:r>
            <a:r>
              <a:rPr sz="22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your</a:t>
            </a:r>
            <a:r>
              <a:rPr sz="22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story</a:t>
            </a:r>
            <a:r>
              <a:rPr sz="22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22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short</a:t>
            </a:r>
            <a:r>
              <a:rPr sz="22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proposal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3953" y="1557654"/>
            <a:ext cx="420052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Submit</a:t>
            </a:r>
            <a:endParaRPr sz="2200">
              <a:latin typeface="Segoe UI"/>
              <a:cs typeface="Segoe UI"/>
            </a:endParaRPr>
          </a:p>
          <a:p>
            <a:pPr marR="5080" algn="r">
              <a:lnSpc>
                <a:spcPct val="100000"/>
              </a:lnSpc>
              <a:spcBef>
                <a:spcPts val="2640"/>
              </a:spcBef>
            </a:pPr>
            <a:r>
              <a:rPr sz="2200" b="1" spc="-35" dirty="0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sz="220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submit</a:t>
            </a:r>
            <a:r>
              <a:rPr sz="22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your</a:t>
            </a:r>
            <a:r>
              <a:rPr sz="2200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full</a:t>
            </a:r>
            <a:r>
              <a:rPr sz="22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proposal</a:t>
            </a:r>
            <a:endParaRPr sz="2200">
              <a:latin typeface="Segoe UI"/>
              <a:cs typeface="Segoe UI"/>
            </a:endParaRPr>
          </a:p>
          <a:p>
            <a:pPr marR="5715" algn="r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which</a:t>
            </a:r>
            <a:r>
              <a:rPr sz="2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will</a:t>
            </a:r>
            <a:r>
              <a:rPr sz="2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be</a:t>
            </a:r>
            <a:r>
              <a:rPr sz="2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assessed</a:t>
            </a:r>
            <a:r>
              <a:rPr sz="22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by</a:t>
            </a:r>
            <a:r>
              <a:rPr sz="22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Segoe UI"/>
                <a:cs typeface="Segoe UI"/>
              </a:rPr>
              <a:t>Remote</a:t>
            </a:r>
            <a:endParaRPr sz="2200">
              <a:latin typeface="Segoe UI"/>
              <a:cs typeface="Segoe UI"/>
            </a:endParaRPr>
          </a:p>
          <a:p>
            <a:pPr marR="5715" algn="r">
              <a:lnSpc>
                <a:spcPct val="100000"/>
              </a:lnSpc>
            </a:pPr>
            <a:r>
              <a:rPr sz="2200" spc="-10" dirty="0">
                <a:solidFill>
                  <a:srgbClr val="FFFFFF"/>
                </a:solidFill>
                <a:latin typeface="Segoe UI"/>
                <a:cs typeface="Segoe UI"/>
              </a:rPr>
              <a:t>evaluators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47171" y="2728353"/>
            <a:ext cx="2496185" cy="2496185"/>
          </a:xfrm>
          <a:custGeom>
            <a:avLst/>
            <a:gdLst/>
            <a:ahLst/>
            <a:cxnLst/>
            <a:rect l="l" t="t" r="r" b="b"/>
            <a:pathLst>
              <a:path w="2496184" h="2496185">
                <a:moveTo>
                  <a:pt x="232346" y="1619173"/>
                </a:moveTo>
                <a:lnTo>
                  <a:pt x="216395" y="1571993"/>
                </a:lnTo>
                <a:lnTo>
                  <a:pt x="202641" y="1524304"/>
                </a:lnTo>
                <a:lnTo>
                  <a:pt x="191109" y="1476171"/>
                </a:lnTo>
                <a:lnTo>
                  <a:pt x="181800" y="1427683"/>
                </a:lnTo>
                <a:lnTo>
                  <a:pt x="174701" y="1378915"/>
                </a:lnTo>
                <a:lnTo>
                  <a:pt x="169824" y="1329931"/>
                </a:lnTo>
                <a:lnTo>
                  <a:pt x="167157" y="1280833"/>
                </a:lnTo>
                <a:lnTo>
                  <a:pt x="166725" y="1231658"/>
                </a:lnTo>
                <a:lnTo>
                  <a:pt x="168503" y="1182522"/>
                </a:lnTo>
                <a:lnTo>
                  <a:pt x="172504" y="1133475"/>
                </a:lnTo>
                <a:lnTo>
                  <a:pt x="178739" y="1084605"/>
                </a:lnTo>
                <a:lnTo>
                  <a:pt x="187185" y="1035989"/>
                </a:lnTo>
                <a:lnTo>
                  <a:pt x="197853" y="987691"/>
                </a:lnTo>
                <a:lnTo>
                  <a:pt x="210756" y="939800"/>
                </a:lnTo>
                <a:lnTo>
                  <a:pt x="225869" y="892390"/>
                </a:lnTo>
                <a:lnTo>
                  <a:pt x="189191" y="873683"/>
                </a:lnTo>
                <a:lnTo>
                  <a:pt x="154241" y="852043"/>
                </a:lnTo>
                <a:lnTo>
                  <a:pt x="121196" y="827582"/>
                </a:lnTo>
                <a:lnTo>
                  <a:pt x="83934" y="794372"/>
                </a:lnTo>
                <a:lnTo>
                  <a:pt x="66624" y="842137"/>
                </a:lnTo>
                <a:lnTo>
                  <a:pt x="51320" y="890384"/>
                </a:lnTo>
                <a:lnTo>
                  <a:pt x="38011" y="939076"/>
                </a:lnTo>
                <a:lnTo>
                  <a:pt x="26695" y="988136"/>
                </a:lnTo>
                <a:lnTo>
                  <a:pt x="17373" y="1037501"/>
                </a:lnTo>
                <a:lnTo>
                  <a:pt x="10045" y="1087120"/>
                </a:lnTo>
                <a:lnTo>
                  <a:pt x="4699" y="1136929"/>
                </a:lnTo>
                <a:lnTo>
                  <a:pt x="1358" y="1186865"/>
                </a:lnTo>
                <a:lnTo>
                  <a:pt x="0" y="1236865"/>
                </a:lnTo>
                <a:lnTo>
                  <a:pt x="647" y="1286878"/>
                </a:lnTo>
                <a:lnTo>
                  <a:pt x="3263" y="1336840"/>
                </a:lnTo>
                <a:lnTo>
                  <a:pt x="7886" y="1386687"/>
                </a:lnTo>
                <a:lnTo>
                  <a:pt x="14490" y="1436357"/>
                </a:lnTo>
                <a:lnTo>
                  <a:pt x="23075" y="1485798"/>
                </a:lnTo>
                <a:lnTo>
                  <a:pt x="33655" y="1534934"/>
                </a:lnTo>
                <a:lnTo>
                  <a:pt x="46215" y="1583728"/>
                </a:lnTo>
                <a:lnTo>
                  <a:pt x="60756" y="1632089"/>
                </a:lnTo>
                <a:lnTo>
                  <a:pt x="77292" y="1679981"/>
                </a:lnTo>
                <a:lnTo>
                  <a:pt x="95808" y="1727339"/>
                </a:lnTo>
                <a:lnTo>
                  <a:pt x="137947" y="1685518"/>
                </a:lnTo>
                <a:lnTo>
                  <a:pt x="167640" y="1660982"/>
                </a:lnTo>
                <a:lnTo>
                  <a:pt x="199161" y="1638833"/>
                </a:lnTo>
                <a:lnTo>
                  <a:pt x="232346" y="1619173"/>
                </a:lnTo>
                <a:close/>
              </a:path>
              <a:path w="2496184" h="2496185">
                <a:moveTo>
                  <a:pt x="768057" y="456514"/>
                </a:moveTo>
                <a:lnTo>
                  <a:pt x="767041" y="410083"/>
                </a:lnTo>
                <a:lnTo>
                  <a:pt x="759587" y="364147"/>
                </a:lnTo>
                <a:lnTo>
                  <a:pt x="745718" y="319443"/>
                </a:lnTo>
                <a:lnTo>
                  <a:pt x="725436" y="276694"/>
                </a:lnTo>
                <a:lnTo>
                  <a:pt x="698766" y="236613"/>
                </a:lnTo>
                <a:lnTo>
                  <a:pt x="665721" y="199961"/>
                </a:lnTo>
                <a:lnTo>
                  <a:pt x="627684" y="168503"/>
                </a:lnTo>
                <a:lnTo>
                  <a:pt x="586524" y="143560"/>
                </a:lnTo>
                <a:lnTo>
                  <a:pt x="542950" y="125107"/>
                </a:lnTo>
                <a:lnTo>
                  <a:pt x="497687" y="113144"/>
                </a:lnTo>
                <a:lnTo>
                  <a:pt x="451485" y="107657"/>
                </a:lnTo>
                <a:lnTo>
                  <a:pt x="405053" y="108610"/>
                </a:lnTo>
                <a:lnTo>
                  <a:pt x="359130" y="116001"/>
                </a:lnTo>
                <a:lnTo>
                  <a:pt x="314439" y="129819"/>
                </a:lnTo>
                <a:lnTo>
                  <a:pt x="271716" y="150050"/>
                </a:lnTo>
                <a:lnTo>
                  <a:pt x="231673" y="176669"/>
                </a:lnTo>
                <a:lnTo>
                  <a:pt x="195046" y="209664"/>
                </a:lnTo>
                <a:lnTo>
                  <a:pt x="163639" y="247650"/>
                </a:lnTo>
                <a:lnTo>
                  <a:pt x="138747" y="288785"/>
                </a:lnTo>
                <a:lnTo>
                  <a:pt x="120357" y="332333"/>
                </a:lnTo>
                <a:lnTo>
                  <a:pt x="108445" y="377571"/>
                </a:lnTo>
                <a:lnTo>
                  <a:pt x="103009" y="423773"/>
                </a:lnTo>
                <a:lnTo>
                  <a:pt x="104025" y="470204"/>
                </a:lnTo>
                <a:lnTo>
                  <a:pt x="111480" y="516128"/>
                </a:lnTo>
                <a:lnTo>
                  <a:pt x="125349" y="560832"/>
                </a:lnTo>
                <a:lnTo>
                  <a:pt x="145630" y="603592"/>
                </a:lnTo>
                <a:lnTo>
                  <a:pt x="172300" y="643661"/>
                </a:lnTo>
                <a:lnTo>
                  <a:pt x="205346" y="680326"/>
                </a:lnTo>
                <a:lnTo>
                  <a:pt x="243370" y="711784"/>
                </a:lnTo>
                <a:lnTo>
                  <a:pt x="284543" y="736727"/>
                </a:lnTo>
                <a:lnTo>
                  <a:pt x="328117" y="755167"/>
                </a:lnTo>
                <a:lnTo>
                  <a:pt x="373380" y="767130"/>
                </a:lnTo>
                <a:lnTo>
                  <a:pt x="419582" y="772629"/>
                </a:lnTo>
                <a:lnTo>
                  <a:pt x="466013" y="771664"/>
                </a:lnTo>
                <a:lnTo>
                  <a:pt x="511937" y="764273"/>
                </a:lnTo>
                <a:lnTo>
                  <a:pt x="556628" y="750455"/>
                </a:lnTo>
                <a:lnTo>
                  <a:pt x="599351" y="730237"/>
                </a:lnTo>
                <a:lnTo>
                  <a:pt x="639394" y="703618"/>
                </a:lnTo>
                <a:lnTo>
                  <a:pt x="676021" y="670623"/>
                </a:lnTo>
                <a:lnTo>
                  <a:pt x="707428" y="632625"/>
                </a:lnTo>
                <a:lnTo>
                  <a:pt x="732320" y="591489"/>
                </a:lnTo>
                <a:lnTo>
                  <a:pt x="750709" y="547941"/>
                </a:lnTo>
                <a:lnTo>
                  <a:pt x="762622" y="502704"/>
                </a:lnTo>
                <a:lnTo>
                  <a:pt x="768057" y="456514"/>
                </a:lnTo>
                <a:close/>
              </a:path>
              <a:path w="2496184" h="2496185">
                <a:moveTo>
                  <a:pt x="803440" y="2074430"/>
                </a:moveTo>
                <a:lnTo>
                  <a:pt x="802424" y="2027999"/>
                </a:lnTo>
                <a:lnTo>
                  <a:pt x="794969" y="1982063"/>
                </a:lnTo>
                <a:lnTo>
                  <a:pt x="781100" y="1937359"/>
                </a:lnTo>
                <a:lnTo>
                  <a:pt x="760818" y="1894611"/>
                </a:lnTo>
                <a:lnTo>
                  <a:pt x="734148" y="1854530"/>
                </a:lnTo>
                <a:lnTo>
                  <a:pt x="701116" y="1817878"/>
                </a:lnTo>
                <a:lnTo>
                  <a:pt x="663079" y="1786420"/>
                </a:lnTo>
                <a:lnTo>
                  <a:pt x="621906" y="1761477"/>
                </a:lnTo>
                <a:lnTo>
                  <a:pt x="578332" y="1743024"/>
                </a:lnTo>
                <a:lnTo>
                  <a:pt x="533082" y="1731060"/>
                </a:lnTo>
                <a:lnTo>
                  <a:pt x="486867" y="1725574"/>
                </a:lnTo>
                <a:lnTo>
                  <a:pt x="440448" y="1726526"/>
                </a:lnTo>
                <a:lnTo>
                  <a:pt x="394525" y="1733918"/>
                </a:lnTo>
                <a:lnTo>
                  <a:pt x="349834" y="1747735"/>
                </a:lnTo>
                <a:lnTo>
                  <a:pt x="307098" y="1767967"/>
                </a:lnTo>
                <a:lnTo>
                  <a:pt x="267055" y="1794586"/>
                </a:lnTo>
                <a:lnTo>
                  <a:pt x="230441" y="1827568"/>
                </a:lnTo>
                <a:lnTo>
                  <a:pt x="199021" y="1865566"/>
                </a:lnTo>
                <a:lnTo>
                  <a:pt x="174129" y="1906701"/>
                </a:lnTo>
                <a:lnTo>
                  <a:pt x="155740" y="1950250"/>
                </a:lnTo>
                <a:lnTo>
                  <a:pt x="143840" y="1995487"/>
                </a:lnTo>
                <a:lnTo>
                  <a:pt x="138404" y="2041690"/>
                </a:lnTo>
                <a:lnTo>
                  <a:pt x="139420" y="2088108"/>
                </a:lnTo>
                <a:lnTo>
                  <a:pt x="146862" y="2134044"/>
                </a:lnTo>
                <a:lnTo>
                  <a:pt x="160743" y="2178748"/>
                </a:lnTo>
                <a:lnTo>
                  <a:pt x="181025" y="2221509"/>
                </a:lnTo>
                <a:lnTo>
                  <a:pt x="207683" y="2261578"/>
                </a:lnTo>
                <a:lnTo>
                  <a:pt x="240728" y="2298242"/>
                </a:lnTo>
                <a:lnTo>
                  <a:pt x="278765" y="2329700"/>
                </a:lnTo>
                <a:lnTo>
                  <a:pt x="319938" y="2354643"/>
                </a:lnTo>
                <a:lnTo>
                  <a:pt x="363512" y="2373084"/>
                </a:lnTo>
                <a:lnTo>
                  <a:pt x="408762" y="2385047"/>
                </a:lnTo>
                <a:lnTo>
                  <a:pt x="454964" y="2390546"/>
                </a:lnTo>
                <a:lnTo>
                  <a:pt x="501396" y="2389581"/>
                </a:lnTo>
                <a:lnTo>
                  <a:pt x="547319" y="2382189"/>
                </a:lnTo>
                <a:lnTo>
                  <a:pt x="592010" y="2368372"/>
                </a:lnTo>
                <a:lnTo>
                  <a:pt x="634746" y="2348153"/>
                </a:lnTo>
                <a:lnTo>
                  <a:pt x="674776" y="2321534"/>
                </a:lnTo>
                <a:lnTo>
                  <a:pt x="711403" y="2288540"/>
                </a:lnTo>
                <a:lnTo>
                  <a:pt x="742810" y="2250541"/>
                </a:lnTo>
                <a:lnTo>
                  <a:pt x="767702" y="2209406"/>
                </a:lnTo>
                <a:lnTo>
                  <a:pt x="786091" y="2165858"/>
                </a:lnTo>
                <a:lnTo>
                  <a:pt x="798004" y="2120620"/>
                </a:lnTo>
                <a:lnTo>
                  <a:pt x="803440" y="2074430"/>
                </a:lnTo>
                <a:close/>
              </a:path>
              <a:path w="2496184" h="2496185">
                <a:moveTo>
                  <a:pt x="1679270" y="76936"/>
                </a:moveTo>
                <a:lnTo>
                  <a:pt x="1630921" y="60286"/>
                </a:lnTo>
                <a:lnTo>
                  <a:pt x="1582089" y="45669"/>
                </a:lnTo>
                <a:lnTo>
                  <a:pt x="1532864" y="33070"/>
                </a:lnTo>
                <a:lnTo>
                  <a:pt x="1483283" y="22504"/>
                </a:lnTo>
                <a:lnTo>
                  <a:pt x="1433423" y="13957"/>
                </a:lnTo>
                <a:lnTo>
                  <a:pt x="1383334" y="7429"/>
                </a:lnTo>
                <a:lnTo>
                  <a:pt x="1333080" y="2933"/>
                </a:lnTo>
                <a:lnTo>
                  <a:pt x="1282738" y="457"/>
                </a:lnTo>
                <a:lnTo>
                  <a:pt x="1232357" y="0"/>
                </a:lnTo>
                <a:lnTo>
                  <a:pt x="1182001" y="1562"/>
                </a:lnTo>
                <a:lnTo>
                  <a:pt x="1131722" y="5156"/>
                </a:lnTo>
                <a:lnTo>
                  <a:pt x="1081608" y="10756"/>
                </a:lnTo>
                <a:lnTo>
                  <a:pt x="1031684" y="18389"/>
                </a:lnTo>
                <a:lnTo>
                  <a:pt x="982052" y="28028"/>
                </a:lnTo>
                <a:lnTo>
                  <a:pt x="932738" y="39700"/>
                </a:lnTo>
                <a:lnTo>
                  <a:pt x="883831" y="53378"/>
                </a:lnTo>
                <a:lnTo>
                  <a:pt x="835380" y="69075"/>
                </a:lnTo>
                <a:lnTo>
                  <a:pt x="787450" y="86791"/>
                </a:lnTo>
                <a:lnTo>
                  <a:pt x="816762" y="118694"/>
                </a:lnTo>
                <a:lnTo>
                  <a:pt x="843140" y="152958"/>
                </a:lnTo>
                <a:lnTo>
                  <a:pt x="866419" y="189395"/>
                </a:lnTo>
                <a:lnTo>
                  <a:pt x="886472" y="227774"/>
                </a:lnTo>
                <a:lnTo>
                  <a:pt x="935443" y="211848"/>
                </a:lnTo>
                <a:lnTo>
                  <a:pt x="984961" y="198297"/>
                </a:lnTo>
                <a:lnTo>
                  <a:pt x="1034910" y="187134"/>
                </a:lnTo>
                <a:lnTo>
                  <a:pt x="1085227" y="178346"/>
                </a:lnTo>
                <a:lnTo>
                  <a:pt x="1135824" y="171932"/>
                </a:lnTo>
                <a:lnTo>
                  <a:pt x="1186624" y="167906"/>
                </a:lnTo>
                <a:lnTo>
                  <a:pt x="1237526" y="166268"/>
                </a:lnTo>
                <a:lnTo>
                  <a:pt x="1288440" y="167005"/>
                </a:lnTo>
                <a:lnTo>
                  <a:pt x="1339303" y="170129"/>
                </a:lnTo>
                <a:lnTo>
                  <a:pt x="1390027" y="175628"/>
                </a:lnTo>
                <a:lnTo>
                  <a:pt x="1440510" y="183527"/>
                </a:lnTo>
                <a:lnTo>
                  <a:pt x="1490675" y="193802"/>
                </a:lnTo>
                <a:lnTo>
                  <a:pt x="1540446" y="206463"/>
                </a:lnTo>
                <a:lnTo>
                  <a:pt x="1589722" y="221526"/>
                </a:lnTo>
                <a:lnTo>
                  <a:pt x="1607324" y="182549"/>
                </a:lnTo>
                <a:lnTo>
                  <a:pt x="1628203" y="145326"/>
                </a:lnTo>
                <a:lnTo>
                  <a:pt x="1652219" y="110058"/>
                </a:lnTo>
                <a:lnTo>
                  <a:pt x="1679270" y="76936"/>
                </a:lnTo>
                <a:close/>
              </a:path>
              <a:path w="2496184" h="2496185">
                <a:moveTo>
                  <a:pt x="1750796" y="2391892"/>
                </a:moveTo>
                <a:lnTo>
                  <a:pt x="1715135" y="2355215"/>
                </a:lnTo>
                <a:lnTo>
                  <a:pt x="1689290" y="2323236"/>
                </a:lnTo>
                <a:lnTo>
                  <a:pt x="1666176" y="2289238"/>
                </a:lnTo>
                <a:lnTo>
                  <a:pt x="1645932" y="2253386"/>
                </a:lnTo>
                <a:lnTo>
                  <a:pt x="1599209" y="2270506"/>
                </a:lnTo>
                <a:lnTo>
                  <a:pt x="1551914" y="2285428"/>
                </a:lnTo>
                <a:lnTo>
                  <a:pt x="1504111" y="2298141"/>
                </a:lnTo>
                <a:lnTo>
                  <a:pt x="1455889" y="2308644"/>
                </a:lnTo>
                <a:lnTo>
                  <a:pt x="1407337" y="2316937"/>
                </a:lnTo>
                <a:lnTo>
                  <a:pt x="1358506" y="2323020"/>
                </a:lnTo>
                <a:lnTo>
                  <a:pt x="1309484" y="2326881"/>
                </a:lnTo>
                <a:lnTo>
                  <a:pt x="1260348" y="2328532"/>
                </a:lnTo>
                <a:lnTo>
                  <a:pt x="1211160" y="2327960"/>
                </a:lnTo>
                <a:lnTo>
                  <a:pt x="1162024" y="2325166"/>
                </a:lnTo>
                <a:lnTo>
                  <a:pt x="1113002" y="2320150"/>
                </a:lnTo>
                <a:lnTo>
                  <a:pt x="1064158" y="2312911"/>
                </a:lnTo>
                <a:lnTo>
                  <a:pt x="1015580" y="2303424"/>
                </a:lnTo>
                <a:lnTo>
                  <a:pt x="967346" y="2291715"/>
                </a:lnTo>
                <a:lnTo>
                  <a:pt x="919543" y="2277770"/>
                </a:lnTo>
                <a:lnTo>
                  <a:pt x="901319" y="2311781"/>
                </a:lnTo>
                <a:lnTo>
                  <a:pt x="880529" y="2344204"/>
                </a:lnTo>
                <a:lnTo>
                  <a:pt x="857262" y="2374925"/>
                </a:lnTo>
                <a:lnTo>
                  <a:pt x="817257" y="2418791"/>
                </a:lnTo>
                <a:lnTo>
                  <a:pt x="865390" y="2435364"/>
                </a:lnTo>
                <a:lnTo>
                  <a:pt x="913968" y="2449919"/>
                </a:lnTo>
                <a:lnTo>
                  <a:pt x="962952" y="2462466"/>
                </a:lnTo>
                <a:lnTo>
                  <a:pt x="1012266" y="2473020"/>
                </a:lnTo>
                <a:lnTo>
                  <a:pt x="1061847" y="2481567"/>
                </a:lnTo>
                <a:lnTo>
                  <a:pt x="1111643" y="2488107"/>
                </a:lnTo>
                <a:lnTo>
                  <a:pt x="1161592" y="2492654"/>
                </a:lnTo>
                <a:lnTo>
                  <a:pt x="1211643" y="2495194"/>
                </a:lnTo>
                <a:lnTo>
                  <a:pt x="1261706" y="2495753"/>
                </a:lnTo>
                <a:lnTo>
                  <a:pt x="1311757" y="2494305"/>
                </a:lnTo>
                <a:lnTo>
                  <a:pt x="1361706" y="2490876"/>
                </a:lnTo>
                <a:lnTo>
                  <a:pt x="1411503" y="2485453"/>
                </a:lnTo>
                <a:lnTo>
                  <a:pt x="1461096" y="2478036"/>
                </a:lnTo>
                <a:lnTo>
                  <a:pt x="1510411" y="2468638"/>
                </a:lnTo>
                <a:lnTo>
                  <a:pt x="1559407" y="2457246"/>
                </a:lnTo>
                <a:lnTo>
                  <a:pt x="1607997" y="2443873"/>
                </a:lnTo>
                <a:lnTo>
                  <a:pt x="1656130" y="2428532"/>
                </a:lnTo>
                <a:lnTo>
                  <a:pt x="1703755" y="2411196"/>
                </a:lnTo>
                <a:lnTo>
                  <a:pt x="1750796" y="2391892"/>
                </a:lnTo>
                <a:close/>
              </a:path>
              <a:path w="2496184" h="2496185">
                <a:moveTo>
                  <a:pt x="2386025" y="423138"/>
                </a:moveTo>
                <a:lnTo>
                  <a:pt x="2385009" y="376707"/>
                </a:lnTo>
                <a:lnTo>
                  <a:pt x="2377567" y="330758"/>
                </a:lnTo>
                <a:lnTo>
                  <a:pt x="2363698" y="286054"/>
                </a:lnTo>
                <a:lnTo>
                  <a:pt x="2343429" y="243293"/>
                </a:lnTo>
                <a:lnTo>
                  <a:pt x="2316759" y="203225"/>
                </a:lnTo>
                <a:lnTo>
                  <a:pt x="2283714" y="166560"/>
                </a:lnTo>
                <a:lnTo>
                  <a:pt x="2245690" y="135102"/>
                </a:lnTo>
                <a:lnTo>
                  <a:pt x="2204516" y="110159"/>
                </a:lnTo>
                <a:lnTo>
                  <a:pt x="2160930" y="91719"/>
                </a:lnTo>
                <a:lnTo>
                  <a:pt x="2115667" y="79768"/>
                </a:lnTo>
                <a:lnTo>
                  <a:pt x="2069465" y="74269"/>
                </a:lnTo>
                <a:lnTo>
                  <a:pt x="2023021" y="75234"/>
                </a:lnTo>
                <a:lnTo>
                  <a:pt x="1977097" y="82638"/>
                </a:lnTo>
                <a:lnTo>
                  <a:pt x="1932393" y="96456"/>
                </a:lnTo>
                <a:lnTo>
                  <a:pt x="1889658" y="116687"/>
                </a:lnTo>
                <a:lnTo>
                  <a:pt x="1849615" y="143306"/>
                </a:lnTo>
                <a:lnTo>
                  <a:pt x="1813001" y="176301"/>
                </a:lnTo>
                <a:lnTo>
                  <a:pt x="1781581" y="214299"/>
                </a:lnTo>
                <a:lnTo>
                  <a:pt x="1756689" y="255435"/>
                </a:lnTo>
                <a:lnTo>
                  <a:pt x="1738299" y="298983"/>
                </a:lnTo>
                <a:lnTo>
                  <a:pt x="1726399" y="344220"/>
                </a:lnTo>
                <a:lnTo>
                  <a:pt x="1720964" y="390423"/>
                </a:lnTo>
                <a:lnTo>
                  <a:pt x="1721980" y="436841"/>
                </a:lnTo>
                <a:lnTo>
                  <a:pt x="1729422" y="482777"/>
                </a:lnTo>
                <a:lnTo>
                  <a:pt x="1743303" y="527481"/>
                </a:lnTo>
                <a:lnTo>
                  <a:pt x="1763585" y="570242"/>
                </a:lnTo>
                <a:lnTo>
                  <a:pt x="1790242" y="610311"/>
                </a:lnTo>
                <a:lnTo>
                  <a:pt x="1823288" y="646976"/>
                </a:lnTo>
                <a:lnTo>
                  <a:pt x="1861324" y="678434"/>
                </a:lnTo>
                <a:lnTo>
                  <a:pt x="1902485" y="703376"/>
                </a:lnTo>
                <a:lnTo>
                  <a:pt x="1946071" y="721817"/>
                </a:lnTo>
                <a:lnTo>
                  <a:pt x="1991321" y="733780"/>
                </a:lnTo>
                <a:lnTo>
                  <a:pt x="2037524" y="739279"/>
                </a:lnTo>
                <a:lnTo>
                  <a:pt x="2083955" y="738314"/>
                </a:lnTo>
                <a:lnTo>
                  <a:pt x="2129879" y="730923"/>
                </a:lnTo>
                <a:lnTo>
                  <a:pt x="2174570" y="717105"/>
                </a:lnTo>
                <a:lnTo>
                  <a:pt x="2217305" y="696887"/>
                </a:lnTo>
                <a:lnTo>
                  <a:pt x="2257336" y="670267"/>
                </a:lnTo>
                <a:lnTo>
                  <a:pt x="2293963" y="637273"/>
                </a:lnTo>
                <a:lnTo>
                  <a:pt x="2325370" y="599274"/>
                </a:lnTo>
                <a:lnTo>
                  <a:pt x="2350274" y="558139"/>
                </a:lnTo>
                <a:lnTo>
                  <a:pt x="2368664" y="514578"/>
                </a:lnTo>
                <a:lnTo>
                  <a:pt x="2380577" y="469341"/>
                </a:lnTo>
                <a:lnTo>
                  <a:pt x="2386025" y="423138"/>
                </a:lnTo>
                <a:close/>
              </a:path>
              <a:path w="2496184" h="2496185">
                <a:moveTo>
                  <a:pt x="2421394" y="2041080"/>
                </a:moveTo>
                <a:lnTo>
                  <a:pt x="2420378" y="1994649"/>
                </a:lnTo>
                <a:lnTo>
                  <a:pt x="2412923" y="1948713"/>
                </a:lnTo>
                <a:lnTo>
                  <a:pt x="2399042" y="1904009"/>
                </a:lnTo>
                <a:lnTo>
                  <a:pt x="2378773" y="1861261"/>
                </a:lnTo>
                <a:lnTo>
                  <a:pt x="2352103" y="1821180"/>
                </a:lnTo>
                <a:lnTo>
                  <a:pt x="2319058" y="1784515"/>
                </a:lnTo>
                <a:lnTo>
                  <a:pt x="2281021" y="1753069"/>
                </a:lnTo>
                <a:lnTo>
                  <a:pt x="2239861" y="1728127"/>
                </a:lnTo>
                <a:lnTo>
                  <a:pt x="2196287" y="1709674"/>
                </a:lnTo>
                <a:lnTo>
                  <a:pt x="2151024" y="1697710"/>
                </a:lnTo>
                <a:lnTo>
                  <a:pt x="2104821" y="1692224"/>
                </a:lnTo>
                <a:lnTo>
                  <a:pt x="2058390" y="1693176"/>
                </a:lnTo>
                <a:lnTo>
                  <a:pt x="2012467" y="1700568"/>
                </a:lnTo>
                <a:lnTo>
                  <a:pt x="1967776" y="1714385"/>
                </a:lnTo>
                <a:lnTo>
                  <a:pt x="1925053" y="1734616"/>
                </a:lnTo>
                <a:lnTo>
                  <a:pt x="1885010" y="1761223"/>
                </a:lnTo>
                <a:lnTo>
                  <a:pt x="1848383" y="1794217"/>
                </a:lnTo>
                <a:lnTo>
                  <a:pt x="1816976" y="1832216"/>
                </a:lnTo>
                <a:lnTo>
                  <a:pt x="1792084" y="1873351"/>
                </a:lnTo>
                <a:lnTo>
                  <a:pt x="1773694" y="1916899"/>
                </a:lnTo>
                <a:lnTo>
                  <a:pt x="1761782" y="1962137"/>
                </a:lnTo>
                <a:lnTo>
                  <a:pt x="1756346" y="2008339"/>
                </a:lnTo>
                <a:lnTo>
                  <a:pt x="1757362" y="2054758"/>
                </a:lnTo>
                <a:lnTo>
                  <a:pt x="1764817" y="2100694"/>
                </a:lnTo>
                <a:lnTo>
                  <a:pt x="1778685" y="2145398"/>
                </a:lnTo>
                <a:lnTo>
                  <a:pt x="1798967" y="2188159"/>
                </a:lnTo>
                <a:lnTo>
                  <a:pt x="1825637" y="2228227"/>
                </a:lnTo>
                <a:lnTo>
                  <a:pt x="1858683" y="2264892"/>
                </a:lnTo>
                <a:lnTo>
                  <a:pt x="1896706" y="2296350"/>
                </a:lnTo>
                <a:lnTo>
                  <a:pt x="1937880" y="2321280"/>
                </a:lnTo>
                <a:lnTo>
                  <a:pt x="1981454" y="2339733"/>
                </a:lnTo>
                <a:lnTo>
                  <a:pt x="2026704" y="2351697"/>
                </a:lnTo>
                <a:lnTo>
                  <a:pt x="2072919" y="2357196"/>
                </a:lnTo>
                <a:lnTo>
                  <a:pt x="2119338" y="2356231"/>
                </a:lnTo>
                <a:lnTo>
                  <a:pt x="2165273" y="2348839"/>
                </a:lnTo>
                <a:lnTo>
                  <a:pt x="2209952" y="2335022"/>
                </a:lnTo>
                <a:lnTo>
                  <a:pt x="2252688" y="2314803"/>
                </a:lnTo>
                <a:lnTo>
                  <a:pt x="2292731" y="2288184"/>
                </a:lnTo>
                <a:lnTo>
                  <a:pt x="2329357" y="2255189"/>
                </a:lnTo>
                <a:lnTo>
                  <a:pt x="2360765" y="2217191"/>
                </a:lnTo>
                <a:lnTo>
                  <a:pt x="2385657" y="2176056"/>
                </a:lnTo>
                <a:lnTo>
                  <a:pt x="2404046" y="2132507"/>
                </a:lnTo>
                <a:lnTo>
                  <a:pt x="2415946" y="2087270"/>
                </a:lnTo>
                <a:lnTo>
                  <a:pt x="2421394" y="2041080"/>
                </a:lnTo>
                <a:close/>
              </a:path>
              <a:path w="2496184" h="2496185">
                <a:moveTo>
                  <a:pt x="2495588" y="1260754"/>
                </a:moveTo>
                <a:lnTo>
                  <a:pt x="2495067" y="1210424"/>
                </a:lnTo>
                <a:lnTo>
                  <a:pt x="2492527" y="1160157"/>
                </a:lnTo>
                <a:lnTo>
                  <a:pt x="2487968" y="1110005"/>
                </a:lnTo>
                <a:lnTo>
                  <a:pt x="2481402" y="1060043"/>
                </a:lnTo>
                <a:lnTo>
                  <a:pt x="2472817" y="1010310"/>
                </a:lnTo>
                <a:lnTo>
                  <a:pt x="2462238" y="960894"/>
                </a:lnTo>
                <a:lnTo>
                  <a:pt x="2449639" y="911847"/>
                </a:lnTo>
                <a:lnTo>
                  <a:pt x="2435034" y="863231"/>
                </a:lnTo>
                <a:lnTo>
                  <a:pt x="2418423" y="815098"/>
                </a:lnTo>
                <a:lnTo>
                  <a:pt x="2399817" y="767524"/>
                </a:lnTo>
                <a:lnTo>
                  <a:pt x="2367902" y="795959"/>
                </a:lnTo>
                <a:lnTo>
                  <a:pt x="2333688" y="821461"/>
                </a:lnTo>
                <a:lnTo>
                  <a:pt x="2297379" y="843902"/>
                </a:lnTo>
                <a:lnTo>
                  <a:pt x="2259177" y="863130"/>
                </a:lnTo>
                <a:lnTo>
                  <a:pt x="2276208" y="911694"/>
                </a:lnTo>
                <a:lnTo>
                  <a:pt x="2290876" y="960843"/>
                </a:lnTo>
                <a:lnTo>
                  <a:pt x="2303183" y="1010475"/>
                </a:lnTo>
                <a:lnTo>
                  <a:pt x="2313127" y="1060538"/>
                </a:lnTo>
                <a:lnTo>
                  <a:pt x="2320696" y="1110919"/>
                </a:lnTo>
                <a:lnTo>
                  <a:pt x="2325903" y="1161542"/>
                </a:lnTo>
                <a:lnTo>
                  <a:pt x="2328735" y="1212329"/>
                </a:lnTo>
                <a:lnTo>
                  <a:pt x="2329192" y="1263180"/>
                </a:lnTo>
                <a:lnTo>
                  <a:pt x="2327262" y="1314030"/>
                </a:lnTo>
                <a:lnTo>
                  <a:pt x="2322969" y="1364780"/>
                </a:lnTo>
                <a:lnTo>
                  <a:pt x="2316276" y="1415351"/>
                </a:lnTo>
                <a:lnTo>
                  <a:pt x="2307209" y="1465656"/>
                </a:lnTo>
                <a:lnTo>
                  <a:pt x="2295741" y="1515618"/>
                </a:lnTo>
                <a:lnTo>
                  <a:pt x="2281885" y="1565148"/>
                </a:lnTo>
                <a:lnTo>
                  <a:pt x="2321102" y="1583563"/>
                </a:lnTo>
                <a:lnTo>
                  <a:pt x="2358491" y="1605292"/>
                </a:lnTo>
                <a:lnTo>
                  <a:pt x="2393848" y="1630172"/>
                </a:lnTo>
                <a:lnTo>
                  <a:pt x="2426957" y="1658099"/>
                </a:lnTo>
                <a:lnTo>
                  <a:pt x="2442629" y="1609521"/>
                </a:lnTo>
                <a:lnTo>
                  <a:pt x="2456281" y="1560499"/>
                </a:lnTo>
                <a:lnTo>
                  <a:pt x="2467889" y="1511122"/>
                </a:lnTo>
                <a:lnTo>
                  <a:pt x="2477478" y="1461414"/>
                </a:lnTo>
                <a:lnTo>
                  <a:pt x="2485047" y="1411465"/>
                </a:lnTo>
                <a:lnTo>
                  <a:pt x="2490584" y="1361338"/>
                </a:lnTo>
                <a:lnTo>
                  <a:pt x="2494102" y="1311071"/>
                </a:lnTo>
                <a:lnTo>
                  <a:pt x="2495588" y="1260754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83809" y="4516882"/>
            <a:ext cx="201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83479" y="2897123"/>
            <a:ext cx="439420" cy="506095"/>
          </a:xfrm>
          <a:custGeom>
            <a:avLst/>
            <a:gdLst/>
            <a:ahLst/>
            <a:cxnLst/>
            <a:rect l="l" t="t" r="r" b="b"/>
            <a:pathLst>
              <a:path w="439420" h="506095">
                <a:moveTo>
                  <a:pt x="438912" y="0"/>
                </a:moveTo>
                <a:lnTo>
                  <a:pt x="0" y="0"/>
                </a:lnTo>
                <a:lnTo>
                  <a:pt x="0" y="505967"/>
                </a:lnTo>
                <a:lnTo>
                  <a:pt x="438912" y="505967"/>
                </a:lnTo>
                <a:lnTo>
                  <a:pt x="438912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62854" y="2922778"/>
            <a:ext cx="201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20256" y="2839211"/>
            <a:ext cx="413384" cy="495300"/>
          </a:xfrm>
          <a:custGeom>
            <a:avLst/>
            <a:gdLst/>
            <a:ahLst/>
            <a:cxnLst/>
            <a:rect l="l" t="t" r="r" b="b"/>
            <a:pathLst>
              <a:path w="413384" h="495300">
                <a:moveTo>
                  <a:pt x="413003" y="0"/>
                </a:moveTo>
                <a:lnTo>
                  <a:pt x="0" y="0"/>
                </a:lnTo>
                <a:lnTo>
                  <a:pt x="0" y="495300"/>
                </a:lnTo>
                <a:lnTo>
                  <a:pt x="413003" y="495300"/>
                </a:lnTo>
                <a:lnTo>
                  <a:pt x="413003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00266" y="2864865"/>
            <a:ext cx="201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6831" y="4489703"/>
            <a:ext cx="403860" cy="495300"/>
          </a:xfrm>
          <a:custGeom>
            <a:avLst/>
            <a:gdLst/>
            <a:ahLst/>
            <a:cxnLst/>
            <a:rect l="l" t="t" r="r" b="b"/>
            <a:pathLst>
              <a:path w="403859" h="495300">
                <a:moveTo>
                  <a:pt x="403859" y="0"/>
                </a:moveTo>
                <a:lnTo>
                  <a:pt x="0" y="0"/>
                </a:lnTo>
                <a:lnTo>
                  <a:pt x="0" y="495300"/>
                </a:lnTo>
                <a:lnTo>
                  <a:pt x="403859" y="495300"/>
                </a:lnTo>
                <a:lnTo>
                  <a:pt x="403859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35826" y="4516882"/>
            <a:ext cx="201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1671904"/>
            <a:ext cx="11327765" cy="4245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evaluation</a:t>
            </a:r>
            <a:r>
              <a:rPr sz="24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process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is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managed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4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EISMEA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.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Arial MT"/>
              <a:buChar char="•"/>
            </a:pP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buClr>
                <a:srgbClr val="C00000"/>
              </a:buClr>
              <a:buFont typeface="Arial MT"/>
              <a:buChar char="•"/>
            </a:pPr>
            <a:endParaRPr sz="2400">
              <a:latin typeface="Segoe UI"/>
              <a:cs typeface="Segoe UI"/>
            </a:endParaRPr>
          </a:p>
          <a:p>
            <a:pPr marL="469900" marR="5080" indent="-457200">
              <a:lnSpc>
                <a:spcPct val="90000"/>
              </a:lnSpc>
              <a:buClr>
                <a:srgbClr val="C00000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All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proposals</a:t>
            </a:r>
            <a:r>
              <a:rPr sz="24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submitted</a:t>
            </a:r>
            <a:r>
              <a:rPr sz="24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response</a:t>
            </a:r>
            <a:r>
              <a:rPr sz="24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Accelerator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calls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4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proposals</a:t>
            </a:r>
            <a:r>
              <a:rPr sz="24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the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Funding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&amp;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Tenders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Portal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are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collected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SEP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Platform</a:t>
            </a:r>
            <a:r>
              <a:rPr sz="24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checked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against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admissibility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eligibility</a:t>
            </a:r>
            <a:r>
              <a:rPr sz="24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criteria,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as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set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out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Annex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2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Annex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3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of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Work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Programme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2025.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Arial MT"/>
              <a:buChar char="•"/>
            </a:pP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50"/>
              </a:spcBef>
              <a:buClr>
                <a:srgbClr val="C00000"/>
              </a:buClr>
              <a:buFont typeface="Arial MT"/>
              <a:buChar char="•"/>
            </a:pPr>
            <a:endParaRPr sz="2400">
              <a:latin typeface="Segoe UI"/>
              <a:cs typeface="Segoe UI"/>
            </a:endParaRPr>
          </a:p>
          <a:p>
            <a:pPr marL="469900" marR="1073150" indent="-457200">
              <a:lnSpc>
                <a:spcPts val="2590"/>
              </a:lnSpc>
              <a:buClr>
                <a:srgbClr val="C00000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Only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proposals,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which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meet</a:t>
            </a:r>
            <a:r>
              <a:rPr sz="2400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admissibility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b="1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eligibility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criteria,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will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undergo</a:t>
            </a:r>
            <a:r>
              <a:rPr sz="24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evaluation.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0063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Selection</a:t>
            </a:r>
            <a:r>
              <a:rPr sz="3500" spc="-9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process</a:t>
            </a:r>
            <a:r>
              <a:rPr sz="3500" spc="-8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for</a:t>
            </a:r>
            <a:r>
              <a:rPr sz="3500" spc="-7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Accelerator</a:t>
            </a:r>
            <a:r>
              <a:rPr sz="3500" spc="-70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projects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2998585"/>
            <a:ext cx="7316470" cy="169926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60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Fill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short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proposal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template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12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pages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max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151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Submit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10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slides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presentation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151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Submit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3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minutes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video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pitch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Short</a:t>
            </a:r>
            <a:r>
              <a:rPr sz="3500" spc="-2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application:</a:t>
            </a:r>
            <a:r>
              <a:rPr sz="3500" spc="-1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your</a:t>
            </a:r>
            <a:r>
              <a:rPr sz="3500" spc="-20" dirty="0">
                <a:latin typeface="Segoe UI Semibold"/>
                <a:cs typeface="Segoe UI Semibold"/>
              </a:rPr>
              <a:t> idea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4200" y="1770888"/>
            <a:ext cx="5943600" cy="538480"/>
          </a:xfrm>
          <a:custGeom>
            <a:avLst/>
            <a:gdLst/>
            <a:ahLst/>
            <a:cxnLst/>
            <a:rect l="l" t="t" r="r" b="b"/>
            <a:pathLst>
              <a:path w="5943600" h="538480">
                <a:moveTo>
                  <a:pt x="5902959" y="0"/>
                </a:moveTo>
                <a:lnTo>
                  <a:pt x="40639" y="0"/>
                </a:lnTo>
                <a:lnTo>
                  <a:pt x="24806" y="3188"/>
                </a:lnTo>
                <a:lnTo>
                  <a:pt x="11890" y="11890"/>
                </a:lnTo>
                <a:lnTo>
                  <a:pt x="3188" y="24806"/>
                </a:lnTo>
                <a:lnTo>
                  <a:pt x="0" y="40639"/>
                </a:lnTo>
                <a:lnTo>
                  <a:pt x="0" y="497332"/>
                </a:lnTo>
                <a:lnTo>
                  <a:pt x="3188" y="513165"/>
                </a:lnTo>
                <a:lnTo>
                  <a:pt x="11890" y="526081"/>
                </a:lnTo>
                <a:lnTo>
                  <a:pt x="24806" y="534783"/>
                </a:lnTo>
                <a:lnTo>
                  <a:pt x="40639" y="537972"/>
                </a:lnTo>
                <a:lnTo>
                  <a:pt x="5902959" y="537972"/>
                </a:lnTo>
                <a:lnTo>
                  <a:pt x="5918793" y="534783"/>
                </a:lnTo>
                <a:lnTo>
                  <a:pt x="5931709" y="526081"/>
                </a:lnTo>
                <a:lnTo>
                  <a:pt x="5940411" y="513165"/>
                </a:lnTo>
                <a:lnTo>
                  <a:pt x="5943600" y="497332"/>
                </a:lnTo>
                <a:lnTo>
                  <a:pt x="5943600" y="40639"/>
                </a:lnTo>
                <a:lnTo>
                  <a:pt x="5940411" y="24806"/>
                </a:lnTo>
                <a:lnTo>
                  <a:pt x="5931709" y="11890"/>
                </a:lnTo>
                <a:lnTo>
                  <a:pt x="5918793" y="3188"/>
                </a:lnTo>
                <a:lnTo>
                  <a:pt x="5902959" y="0"/>
                </a:lnTo>
                <a:close/>
              </a:path>
            </a:pathLst>
          </a:custGeom>
          <a:solidFill>
            <a:srgbClr val="CD2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75884" y="1854149"/>
            <a:ext cx="18434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Short</a:t>
            </a:r>
            <a:r>
              <a:rPr sz="22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Segoe UI"/>
                <a:cs typeface="Segoe UI"/>
              </a:rPr>
              <a:t>Proposal</a:t>
            </a:r>
            <a:endParaRPr sz="2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004" y="2875788"/>
            <a:ext cx="2677795" cy="1969135"/>
          </a:xfrm>
          <a:custGeom>
            <a:avLst/>
            <a:gdLst/>
            <a:ahLst/>
            <a:cxnLst/>
            <a:rect l="l" t="t" r="r" b="b"/>
            <a:pathLst>
              <a:path w="2677795" h="1969135">
                <a:moveTo>
                  <a:pt x="2480818" y="0"/>
                </a:moveTo>
                <a:lnTo>
                  <a:pt x="196900" y="0"/>
                </a:lnTo>
                <a:lnTo>
                  <a:pt x="151751" y="5199"/>
                </a:lnTo>
                <a:lnTo>
                  <a:pt x="110306" y="20008"/>
                </a:lnTo>
                <a:lnTo>
                  <a:pt x="73747" y="43247"/>
                </a:lnTo>
                <a:lnTo>
                  <a:pt x="43255" y="73732"/>
                </a:lnTo>
                <a:lnTo>
                  <a:pt x="20012" y="110282"/>
                </a:lnTo>
                <a:lnTo>
                  <a:pt x="5200" y="151715"/>
                </a:lnTo>
                <a:lnTo>
                  <a:pt x="0" y="196850"/>
                </a:lnTo>
                <a:lnTo>
                  <a:pt x="0" y="1772158"/>
                </a:lnTo>
                <a:lnTo>
                  <a:pt x="5200" y="1817292"/>
                </a:lnTo>
                <a:lnTo>
                  <a:pt x="20012" y="1858725"/>
                </a:lnTo>
                <a:lnTo>
                  <a:pt x="43255" y="1895275"/>
                </a:lnTo>
                <a:lnTo>
                  <a:pt x="73747" y="1925760"/>
                </a:lnTo>
                <a:lnTo>
                  <a:pt x="110306" y="1948999"/>
                </a:lnTo>
                <a:lnTo>
                  <a:pt x="151751" y="1963808"/>
                </a:lnTo>
                <a:lnTo>
                  <a:pt x="196900" y="1969008"/>
                </a:lnTo>
                <a:lnTo>
                  <a:pt x="2480818" y="1969008"/>
                </a:lnTo>
                <a:lnTo>
                  <a:pt x="2525952" y="1963808"/>
                </a:lnTo>
                <a:lnTo>
                  <a:pt x="2567385" y="1948999"/>
                </a:lnTo>
                <a:lnTo>
                  <a:pt x="2603935" y="1925760"/>
                </a:lnTo>
                <a:lnTo>
                  <a:pt x="2634420" y="1895275"/>
                </a:lnTo>
                <a:lnTo>
                  <a:pt x="2657659" y="1858725"/>
                </a:lnTo>
                <a:lnTo>
                  <a:pt x="2672468" y="1817292"/>
                </a:lnTo>
                <a:lnTo>
                  <a:pt x="2677668" y="1772158"/>
                </a:lnTo>
                <a:lnTo>
                  <a:pt x="2677668" y="196850"/>
                </a:lnTo>
                <a:lnTo>
                  <a:pt x="2672468" y="151715"/>
                </a:lnTo>
                <a:lnTo>
                  <a:pt x="2657659" y="110282"/>
                </a:lnTo>
                <a:lnTo>
                  <a:pt x="2634420" y="73732"/>
                </a:lnTo>
                <a:lnTo>
                  <a:pt x="2603935" y="43247"/>
                </a:lnTo>
                <a:lnTo>
                  <a:pt x="2567385" y="20008"/>
                </a:lnTo>
                <a:lnTo>
                  <a:pt x="2525952" y="5199"/>
                </a:lnTo>
                <a:lnTo>
                  <a:pt x="248081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7516" y="3090285"/>
            <a:ext cx="1889125" cy="15125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390"/>
              </a:spcBef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12</a:t>
            </a:r>
            <a:r>
              <a:rPr sz="22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page</a:t>
            </a:r>
            <a:r>
              <a:rPr sz="22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Segoe UI"/>
                <a:cs typeface="Segoe UI"/>
              </a:rPr>
              <a:t>max</a:t>
            </a:r>
            <a:endParaRPr sz="2200">
              <a:latin typeface="Segoe UI"/>
              <a:cs typeface="Segoe UI"/>
            </a:endParaRPr>
          </a:p>
          <a:p>
            <a:pPr marL="12700" marR="5080" indent="289560">
              <a:lnSpc>
                <a:spcPct val="110700"/>
              </a:lnSpc>
              <a:spcBef>
                <a:spcPts val="10"/>
              </a:spcBef>
            </a:pPr>
            <a:r>
              <a:rPr sz="2200" spc="-10" dirty="0">
                <a:solidFill>
                  <a:srgbClr val="FFFFFF"/>
                </a:solidFill>
                <a:latin typeface="Segoe UI"/>
                <a:cs typeface="Segoe UI"/>
              </a:rPr>
              <a:t>template+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10</a:t>
            </a:r>
            <a:r>
              <a:rPr sz="22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slide</a:t>
            </a:r>
            <a:r>
              <a:rPr sz="2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deck</a:t>
            </a:r>
            <a:r>
              <a:rPr sz="22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Segoe UI"/>
                <a:cs typeface="Segoe UI"/>
              </a:rPr>
              <a:t>+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r>
              <a:rPr sz="22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minute</a:t>
            </a:r>
            <a:r>
              <a:rPr sz="22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Segoe UI"/>
                <a:cs typeface="Segoe UI"/>
              </a:rPr>
              <a:t>video</a:t>
            </a:r>
            <a:endParaRPr sz="22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84322" y="2933700"/>
            <a:ext cx="3768090" cy="1853564"/>
            <a:chOff x="3084322" y="2933700"/>
            <a:chExt cx="3768090" cy="1853564"/>
          </a:xfrm>
        </p:grpSpPr>
        <p:sp>
          <p:nvSpPr>
            <p:cNvPr id="5" name="object 5"/>
            <p:cNvSpPr/>
            <p:nvPr/>
          </p:nvSpPr>
          <p:spPr>
            <a:xfrm>
              <a:off x="3090672" y="3859911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708" y="0"/>
                  </a:lnTo>
                </a:path>
              </a:pathLst>
            </a:custGeom>
            <a:ln w="12700">
              <a:solidFill>
                <a:srgbClr val="533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1523" y="2933700"/>
              <a:ext cx="3040380" cy="1853564"/>
            </a:xfrm>
            <a:custGeom>
              <a:avLst/>
              <a:gdLst/>
              <a:ahLst/>
              <a:cxnLst/>
              <a:rect l="l" t="t" r="r" b="b"/>
              <a:pathLst>
                <a:path w="3040379" h="1853564">
                  <a:moveTo>
                    <a:pt x="2855086" y="0"/>
                  </a:moveTo>
                  <a:lnTo>
                    <a:pt x="185292" y="0"/>
                  </a:lnTo>
                  <a:lnTo>
                    <a:pt x="136025" y="6616"/>
                  </a:lnTo>
                  <a:lnTo>
                    <a:pt x="91759" y="25291"/>
                  </a:lnTo>
                  <a:lnTo>
                    <a:pt x="54260" y="54260"/>
                  </a:lnTo>
                  <a:lnTo>
                    <a:pt x="25291" y="91759"/>
                  </a:lnTo>
                  <a:lnTo>
                    <a:pt x="6616" y="136025"/>
                  </a:lnTo>
                  <a:lnTo>
                    <a:pt x="0" y="185292"/>
                  </a:lnTo>
                  <a:lnTo>
                    <a:pt x="0" y="1667891"/>
                  </a:lnTo>
                  <a:lnTo>
                    <a:pt x="6616" y="1717158"/>
                  </a:lnTo>
                  <a:lnTo>
                    <a:pt x="25291" y="1761424"/>
                  </a:lnTo>
                  <a:lnTo>
                    <a:pt x="54260" y="1798923"/>
                  </a:lnTo>
                  <a:lnTo>
                    <a:pt x="91759" y="1827892"/>
                  </a:lnTo>
                  <a:lnTo>
                    <a:pt x="136025" y="1846567"/>
                  </a:lnTo>
                  <a:lnTo>
                    <a:pt x="185292" y="1853183"/>
                  </a:lnTo>
                  <a:lnTo>
                    <a:pt x="2855086" y="1853183"/>
                  </a:lnTo>
                  <a:lnTo>
                    <a:pt x="2904354" y="1846567"/>
                  </a:lnTo>
                  <a:lnTo>
                    <a:pt x="2948620" y="1827892"/>
                  </a:lnTo>
                  <a:lnTo>
                    <a:pt x="2986119" y="1798923"/>
                  </a:lnTo>
                  <a:lnTo>
                    <a:pt x="3015088" y="1761424"/>
                  </a:lnTo>
                  <a:lnTo>
                    <a:pt x="3033763" y="1717158"/>
                  </a:lnTo>
                  <a:lnTo>
                    <a:pt x="3040379" y="1667891"/>
                  </a:lnTo>
                  <a:lnTo>
                    <a:pt x="3040379" y="185292"/>
                  </a:lnTo>
                  <a:lnTo>
                    <a:pt x="3033763" y="136025"/>
                  </a:lnTo>
                  <a:lnTo>
                    <a:pt x="3015088" y="91759"/>
                  </a:lnTo>
                  <a:lnTo>
                    <a:pt x="2986119" y="54260"/>
                  </a:lnTo>
                  <a:lnTo>
                    <a:pt x="2948620" y="25291"/>
                  </a:lnTo>
                  <a:lnTo>
                    <a:pt x="2904354" y="6616"/>
                  </a:lnTo>
                  <a:lnTo>
                    <a:pt x="2855086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54117" y="3665677"/>
            <a:ext cx="11563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r>
              <a:rPr sz="2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Segoe UI"/>
                <a:cs typeface="Segoe UI"/>
              </a:rPr>
              <a:t>experts</a:t>
            </a:r>
            <a:endParaRPr sz="2200">
              <a:latin typeface="Segoe UI"/>
              <a:cs typeface="Segoe U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45554" y="2796285"/>
            <a:ext cx="2532380" cy="1070610"/>
            <a:chOff x="6845554" y="2796285"/>
            <a:chExt cx="2532380" cy="1070610"/>
          </a:xfrm>
        </p:grpSpPr>
        <p:sp>
          <p:nvSpPr>
            <p:cNvPr id="9" name="object 9"/>
            <p:cNvSpPr/>
            <p:nvPr/>
          </p:nvSpPr>
          <p:spPr>
            <a:xfrm>
              <a:off x="6851904" y="3251961"/>
              <a:ext cx="720090" cy="608330"/>
            </a:xfrm>
            <a:custGeom>
              <a:avLst/>
              <a:gdLst/>
              <a:ahLst/>
              <a:cxnLst/>
              <a:rect l="l" t="t" r="r" b="b"/>
              <a:pathLst>
                <a:path w="720090" h="608329">
                  <a:moveTo>
                    <a:pt x="0" y="608330"/>
                  </a:moveTo>
                  <a:lnTo>
                    <a:pt x="719709" y="0"/>
                  </a:lnTo>
                </a:path>
              </a:pathLst>
            </a:custGeom>
            <a:ln w="12700">
              <a:solidFill>
                <a:srgbClr val="533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71232" y="2802635"/>
              <a:ext cx="1800225" cy="899160"/>
            </a:xfrm>
            <a:custGeom>
              <a:avLst/>
              <a:gdLst/>
              <a:ahLst/>
              <a:cxnLst/>
              <a:rect l="l" t="t" r="r" b="b"/>
              <a:pathLst>
                <a:path w="1800225" h="899160">
                  <a:moveTo>
                    <a:pt x="1709927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809244"/>
                  </a:lnTo>
                  <a:lnTo>
                    <a:pt x="7066" y="844242"/>
                  </a:lnTo>
                  <a:lnTo>
                    <a:pt x="26336" y="872823"/>
                  </a:lnTo>
                  <a:lnTo>
                    <a:pt x="54917" y="892093"/>
                  </a:lnTo>
                  <a:lnTo>
                    <a:pt x="89916" y="899159"/>
                  </a:lnTo>
                  <a:lnTo>
                    <a:pt x="1709927" y="899159"/>
                  </a:lnTo>
                  <a:lnTo>
                    <a:pt x="1744926" y="892093"/>
                  </a:lnTo>
                  <a:lnTo>
                    <a:pt x="1773507" y="872823"/>
                  </a:lnTo>
                  <a:lnTo>
                    <a:pt x="1792777" y="844242"/>
                  </a:lnTo>
                  <a:lnTo>
                    <a:pt x="1799844" y="809244"/>
                  </a:lnTo>
                  <a:lnTo>
                    <a:pt x="1799844" y="89915"/>
                  </a:lnTo>
                  <a:lnTo>
                    <a:pt x="1792777" y="54917"/>
                  </a:lnTo>
                  <a:lnTo>
                    <a:pt x="1773507" y="26336"/>
                  </a:lnTo>
                  <a:lnTo>
                    <a:pt x="1744926" y="7066"/>
                  </a:lnTo>
                  <a:lnTo>
                    <a:pt x="1709927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71232" y="2802635"/>
              <a:ext cx="1800225" cy="899160"/>
            </a:xfrm>
            <a:custGeom>
              <a:avLst/>
              <a:gdLst/>
              <a:ahLst/>
              <a:cxnLst/>
              <a:rect l="l" t="t" r="r" b="b"/>
              <a:pathLst>
                <a:path w="1800225" h="89916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709927" y="0"/>
                  </a:lnTo>
                  <a:lnTo>
                    <a:pt x="1744926" y="7066"/>
                  </a:lnTo>
                  <a:lnTo>
                    <a:pt x="1773507" y="26336"/>
                  </a:lnTo>
                  <a:lnTo>
                    <a:pt x="1792777" y="54917"/>
                  </a:lnTo>
                  <a:lnTo>
                    <a:pt x="1799844" y="89915"/>
                  </a:lnTo>
                  <a:lnTo>
                    <a:pt x="1799844" y="809244"/>
                  </a:lnTo>
                  <a:lnTo>
                    <a:pt x="1792777" y="844242"/>
                  </a:lnTo>
                  <a:lnTo>
                    <a:pt x="1773507" y="872823"/>
                  </a:lnTo>
                  <a:lnTo>
                    <a:pt x="1744926" y="892093"/>
                  </a:lnTo>
                  <a:lnTo>
                    <a:pt x="1709927" y="899159"/>
                  </a:lnTo>
                  <a:lnTo>
                    <a:pt x="89916" y="899159"/>
                  </a:lnTo>
                  <a:lnTo>
                    <a:pt x="54917" y="892093"/>
                  </a:lnTo>
                  <a:lnTo>
                    <a:pt x="26336" y="872823"/>
                  </a:lnTo>
                  <a:lnTo>
                    <a:pt x="7066" y="844242"/>
                  </a:lnTo>
                  <a:lnTo>
                    <a:pt x="0" y="809244"/>
                  </a:lnTo>
                  <a:lnTo>
                    <a:pt x="0" y="899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746872" y="3091053"/>
            <a:ext cx="144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At</a:t>
            </a:r>
            <a:r>
              <a:rPr sz="18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least</a:t>
            </a: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Segoe UI"/>
                <a:cs typeface="Segoe UI"/>
              </a:rPr>
              <a:t>GOs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845554" y="3245485"/>
            <a:ext cx="3251835" cy="1678939"/>
            <a:chOff x="6845554" y="3245485"/>
            <a:chExt cx="3251835" cy="1678939"/>
          </a:xfrm>
        </p:grpSpPr>
        <p:sp>
          <p:nvSpPr>
            <p:cNvPr id="14" name="object 14"/>
            <p:cNvSpPr/>
            <p:nvPr/>
          </p:nvSpPr>
          <p:spPr>
            <a:xfrm>
              <a:off x="9371076" y="3251835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708" y="0"/>
                  </a:lnTo>
                </a:path>
              </a:pathLst>
            </a:custGeom>
            <a:ln w="12700">
              <a:solidFill>
                <a:srgbClr val="533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1904" y="3860292"/>
              <a:ext cx="720090" cy="608330"/>
            </a:xfrm>
            <a:custGeom>
              <a:avLst/>
              <a:gdLst/>
              <a:ahLst/>
              <a:cxnLst/>
              <a:rect l="l" t="t" r="r" b="b"/>
              <a:pathLst>
                <a:path w="720090" h="608329">
                  <a:moveTo>
                    <a:pt x="0" y="0"/>
                  </a:moveTo>
                  <a:lnTo>
                    <a:pt x="719709" y="608329"/>
                  </a:lnTo>
                </a:path>
              </a:pathLst>
            </a:custGeom>
            <a:ln w="12700">
              <a:solidFill>
                <a:srgbClr val="533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71232" y="4018788"/>
              <a:ext cx="1800225" cy="899160"/>
            </a:xfrm>
            <a:custGeom>
              <a:avLst/>
              <a:gdLst/>
              <a:ahLst/>
              <a:cxnLst/>
              <a:rect l="l" t="t" r="r" b="b"/>
              <a:pathLst>
                <a:path w="1800225" h="899160">
                  <a:moveTo>
                    <a:pt x="1709927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809244"/>
                  </a:lnTo>
                  <a:lnTo>
                    <a:pt x="7066" y="844242"/>
                  </a:lnTo>
                  <a:lnTo>
                    <a:pt x="26336" y="872823"/>
                  </a:lnTo>
                  <a:lnTo>
                    <a:pt x="54917" y="892093"/>
                  </a:lnTo>
                  <a:lnTo>
                    <a:pt x="89916" y="899160"/>
                  </a:lnTo>
                  <a:lnTo>
                    <a:pt x="1709927" y="899160"/>
                  </a:lnTo>
                  <a:lnTo>
                    <a:pt x="1744926" y="892093"/>
                  </a:lnTo>
                  <a:lnTo>
                    <a:pt x="1773507" y="872823"/>
                  </a:lnTo>
                  <a:lnTo>
                    <a:pt x="1792777" y="844242"/>
                  </a:lnTo>
                  <a:lnTo>
                    <a:pt x="1799844" y="809244"/>
                  </a:lnTo>
                  <a:lnTo>
                    <a:pt x="1799844" y="89916"/>
                  </a:lnTo>
                  <a:lnTo>
                    <a:pt x="1792777" y="54917"/>
                  </a:lnTo>
                  <a:lnTo>
                    <a:pt x="1773507" y="26336"/>
                  </a:lnTo>
                  <a:lnTo>
                    <a:pt x="1744926" y="7066"/>
                  </a:lnTo>
                  <a:lnTo>
                    <a:pt x="1709927" y="0"/>
                  </a:lnTo>
                  <a:close/>
                </a:path>
              </a:pathLst>
            </a:custGeom>
            <a:solidFill>
              <a:srgbClr val="CD2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71232" y="4018788"/>
              <a:ext cx="1800225" cy="899160"/>
            </a:xfrm>
            <a:custGeom>
              <a:avLst/>
              <a:gdLst/>
              <a:ahLst/>
              <a:cxnLst/>
              <a:rect l="l" t="t" r="r" b="b"/>
              <a:pathLst>
                <a:path w="1800225" h="899160">
                  <a:moveTo>
                    <a:pt x="0" y="89916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709927" y="0"/>
                  </a:lnTo>
                  <a:lnTo>
                    <a:pt x="1744926" y="7066"/>
                  </a:lnTo>
                  <a:lnTo>
                    <a:pt x="1773507" y="26336"/>
                  </a:lnTo>
                  <a:lnTo>
                    <a:pt x="1792777" y="54917"/>
                  </a:lnTo>
                  <a:lnTo>
                    <a:pt x="1799844" y="89916"/>
                  </a:lnTo>
                  <a:lnTo>
                    <a:pt x="1799844" y="809244"/>
                  </a:lnTo>
                  <a:lnTo>
                    <a:pt x="1792777" y="844242"/>
                  </a:lnTo>
                  <a:lnTo>
                    <a:pt x="1773507" y="872823"/>
                  </a:lnTo>
                  <a:lnTo>
                    <a:pt x="1744926" y="892093"/>
                  </a:lnTo>
                  <a:lnTo>
                    <a:pt x="1709927" y="899160"/>
                  </a:lnTo>
                  <a:lnTo>
                    <a:pt x="89916" y="899160"/>
                  </a:lnTo>
                  <a:lnTo>
                    <a:pt x="54917" y="892093"/>
                  </a:lnTo>
                  <a:lnTo>
                    <a:pt x="26336" y="872823"/>
                  </a:lnTo>
                  <a:lnTo>
                    <a:pt x="7066" y="844242"/>
                  </a:lnTo>
                  <a:lnTo>
                    <a:pt x="0" y="809244"/>
                  </a:lnTo>
                  <a:lnTo>
                    <a:pt x="0" y="899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61172" y="4307535"/>
            <a:ext cx="12204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2-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No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Segoe UI"/>
                <a:cs typeface="Segoe UI"/>
              </a:rPr>
              <a:t>GOs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364726" y="3831082"/>
            <a:ext cx="2336800" cy="1276350"/>
            <a:chOff x="9364726" y="3831082"/>
            <a:chExt cx="2336800" cy="1276350"/>
          </a:xfrm>
        </p:grpSpPr>
        <p:sp>
          <p:nvSpPr>
            <p:cNvPr id="20" name="object 20"/>
            <p:cNvSpPr/>
            <p:nvPr/>
          </p:nvSpPr>
          <p:spPr>
            <a:xfrm>
              <a:off x="9371076" y="4467987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708" y="0"/>
                  </a:lnTo>
                </a:path>
              </a:pathLst>
            </a:custGeom>
            <a:ln w="12700">
              <a:solidFill>
                <a:srgbClr val="533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090404" y="3837432"/>
              <a:ext cx="1605280" cy="1263650"/>
            </a:xfrm>
            <a:custGeom>
              <a:avLst/>
              <a:gdLst/>
              <a:ahLst/>
              <a:cxnLst/>
              <a:rect l="l" t="t" r="r" b="b"/>
              <a:pathLst>
                <a:path w="1605279" h="1263650">
                  <a:moveTo>
                    <a:pt x="1478406" y="0"/>
                  </a:moveTo>
                  <a:lnTo>
                    <a:pt x="126365" y="0"/>
                  </a:lnTo>
                  <a:lnTo>
                    <a:pt x="77152" y="9921"/>
                  </a:lnTo>
                  <a:lnTo>
                    <a:pt x="36988" y="36988"/>
                  </a:lnTo>
                  <a:lnTo>
                    <a:pt x="9921" y="77152"/>
                  </a:lnTo>
                  <a:lnTo>
                    <a:pt x="0" y="126365"/>
                  </a:lnTo>
                  <a:lnTo>
                    <a:pt x="0" y="1137031"/>
                  </a:lnTo>
                  <a:lnTo>
                    <a:pt x="9921" y="1186243"/>
                  </a:lnTo>
                  <a:lnTo>
                    <a:pt x="36988" y="1226407"/>
                  </a:lnTo>
                  <a:lnTo>
                    <a:pt x="77152" y="1253474"/>
                  </a:lnTo>
                  <a:lnTo>
                    <a:pt x="126365" y="1263396"/>
                  </a:lnTo>
                  <a:lnTo>
                    <a:pt x="1478406" y="1263396"/>
                  </a:lnTo>
                  <a:lnTo>
                    <a:pt x="1527619" y="1253474"/>
                  </a:lnTo>
                  <a:lnTo>
                    <a:pt x="1567783" y="1226407"/>
                  </a:lnTo>
                  <a:lnTo>
                    <a:pt x="1594850" y="1186243"/>
                  </a:lnTo>
                  <a:lnTo>
                    <a:pt x="1604772" y="1137031"/>
                  </a:lnTo>
                  <a:lnTo>
                    <a:pt x="1604772" y="126365"/>
                  </a:lnTo>
                  <a:lnTo>
                    <a:pt x="1594850" y="77152"/>
                  </a:lnTo>
                  <a:lnTo>
                    <a:pt x="1567783" y="36988"/>
                  </a:lnTo>
                  <a:lnTo>
                    <a:pt x="1527619" y="9921"/>
                  </a:lnTo>
                  <a:lnTo>
                    <a:pt x="1478406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90404" y="3837432"/>
              <a:ext cx="1605280" cy="1263650"/>
            </a:xfrm>
            <a:custGeom>
              <a:avLst/>
              <a:gdLst/>
              <a:ahLst/>
              <a:cxnLst/>
              <a:rect l="l" t="t" r="r" b="b"/>
              <a:pathLst>
                <a:path w="1605279" h="1263650">
                  <a:moveTo>
                    <a:pt x="0" y="126365"/>
                  </a:moveTo>
                  <a:lnTo>
                    <a:pt x="9921" y="77152"/>
                  </a:lnTo>
                  <a:lnTo>
                    <a:pt x="36988" y="36988"/>
                  </a:lnTo>
                  <a:lnTo>
                    <a:pt x="77152" y="9921"/>
                  </a:lnTo>
                  <a:lnTo>
                    <a:pt x="126365" y="0"/>
                  </a:lnTo>
                  <a:lnTo>
                    <a:pt x="1478406" y="0"/>
                  </a:lnTo>
                  <a:lnTo>
                    <a:pt x="1527619" y="9921"/>
                  </a:lnTo>
                  <a:lnTo>
                    <a:pt x="1567783" y="36988"/>
                  </a:lnTo>
                  <a:lnTo>
                    <a:pt x="1594850" y="77152"/>
                  </a:lnTo>
                  <a:lnTo>
                    <a:pt x="1604772" y="126365"/>
                  </a:lnTo>
                  <a:lnTo>
                    <a:pt x="1604772" y="1137031"/>
                  </a:lnTo>
                  <a:lnTo>
                    <a:pt x="1594850" y="1186243"/>
                  </a:lnTo>
                  <a:lnTo>
                    <a:pt x="1567783" y="1226407"/>
                  </a:lnTo>
                  <a:lnTo>
                    <a:pt x="1527619" y="1253474"/>
                  </a:lnTo>
                  <a:lnTo>
                    <a:pt x="1478406" y="1263396"/>
                  </a:lnTo>
                  <a:lnTo>
                    <a:pt x="126365" y="1263396"/>
                  </a:lnTo>
                  <a:lnTo>
                    <a:pt x="77152" y="1253474"/>
                  </a:lnTo>
                  <a:lnTo>
                    <a:pt x="36988" y="1226407"/>
                  </a:lnTo>
                  <a:lnTo>
                    <a:pt x="9921" y="1186243"/>
                  </a:lnTo>
                  <a:lnTo>
                    <a:pt x="0" y="1137031"/>
                  </a:lnTo>
                  <a:lnTo>
                    <a:pt x="0" y="12636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220706" y="3897248"/>
            <a:ext cx="1347470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Possible resubmission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8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short proposal**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Short</a:t>
            </a:r>
            <a:r>
              <a:rPr sz="3500" spc="-2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application:</a:t>
            </a:r>
            <a:r>
              <a:rPr sz="3500" spc="-3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evaluation</a:t>
            </a:r>
            <a:r>
              <a:rPr sz="3500" spc="-2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process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3859" y="1839467"/>
            <a:ext cx="2710180" cy="612775"/>
          </a:xfrm>
          <a:custGeom>
            <a:avLst/>
            <a:gdLst/>
            <a:ahLst/>
            <a:cxnLst/>
            <a:rect l="l" t="t" r="r" b="b"/>
            <a:pathLst>
              <a:path w="2710180" h="612775">
                <a:moveTo>
                  <a:pt x="2403347" y="0"/>
                </a:moveTo>
                <a:lnTo>
                  <a:pt x="306324" y="0"/>
                </a:lnTo>
                <a:lnTo>
                  <a:pt x="256636" y="4009"/>
                </a:lnTo>
                <a:lnTo>
                  <a:pt x="209502" y="15617"/>
                </a:lnTo>
                <a:lnTo>
                  <a:pt x="165551" y="34193"/>
                </a:lnTo>
                <a:lnTo>
                  <a:pt x="125413" y="59106"/>
                </a:lnTo>
                <a:lnTo>
                  <a:pt x="89720" y="89725"/>
                </a:lnTo>
                <a:lnTo>
                  <a:pt x="59103" y="125419"/>
                </a:lnTo>
                <a:lnTo>
                  <a:pt x="34191" y="165556"/>
                </a:lnTo>
                <a:lnTo>
                  <a:pt x="15616" y="209507"/>
                </a:lnTo>
                <a:lnTo>
                  <a:pt x="4009" y="256640"/>
                </a:lnTo>
                <a:lnTo>
                  <a:pt x="0" y="306324"/>
                </a:lnTo>
                <a:lnTo>
                  <a:pt x="4009" y="356007"/>
                </a:lnTo>
                <a:lnTo>
                  <a:pt x="15616" y="403140"/>
                </a:lnTo>
                <a:lnTo>
                  <a:pt x="34191" y="447091"/>
                </a:lnTo>
                <a:lnTo>
                  <a:pt x="59103" y="487228"/>
                </a:lnTo>
                <a:lnTo>
                  <a:pt x="89720" y="522922"/>
                </a:lnTo>
                <a:lnTo>
                  <a:pt x="125413" y="553541"/>
                </a:lnTo>
                <a:lnTo>
                  <a:pt x="165551" y="578454"/>
                </a:lnTo>
                <a:lnTo>
                  <a:pt x="209502" y="597030"/>
                </a:lnTo>
                <a:lnTo>
                  <a:pt x="256636" y="608638"/>
                </a:lnTo>
                <a:lnTo>
                  <a:pt x="306324" y="612648"/>
                </a:lnTo>
                <a:lnTo>
                  <a:pt x="2403347" y="612648"/>
                </a:lnTo>
                <a:lnTo>
                  <a:pt x="2453031" y="608638"/>
                </a:lnTo>
                <a:lnTo>
                  <a:pt x="2500164" y="597030"/>
                </a:lnTo>
                <a:lnTo>
                  <a:pt x="2544115" y="578454"/>
                </a:lnTo>
                <a:lnTo>
                  <a:pt x="2584252" y="553541"/>
                </a:lnTo>
                <a:lnTo>
                  <a:pt x="2619946" y="522922"/>
                </a:lnTo>
                <a:lnTo>
                  <a:pt x="2650565" y="487228"/>
                </a:lnTo>
                <a:lnTo>
                  <a:pt x="2675478" y="447091"/>
                </a:lnTo>
                <a:lnTo>
                  <a:pt x="2694054" y="403140"/>
                </a:lnTo>
                <a:lnTo>
                  <a:pt x="2705662" y="356007"/>
                </a:lnTo>
                <a:lnTo>
                  <a:pt x="2709672" y="306324"/>
                </a:lnTo>
                <a:lnTo>
                  <a:pt x="2705662" y="256640"/>
                </a:lnTo>
                <a:lnTo>
                  <a:pt x="2694054" y="209507"/>
                </a:lnTo>
                <a:lnTo>
                  <a:pt x="2675478" y="165556"/>
                </a:lnTo>
                <a:lnTo>
                  <a:pt x="2650565" y="125419"/>
                </a:lnTo>
                <a:lnTo>
                  <a:pt x="2619946" y="89725"/>
                </a:lnTo>
                <a:lnTo>
                  <a:pt x="2584252" y="59106"/>
                </a:lnTo>
                <a:lnTo>
                  <a:pt x="2544115" y="34193"/>
                </a:lnTo>
                <a:lnTo>
                  <a:pt x="2500164" y="15617"/>
                </a:lnTo>
                <a:lnTo>
                  <a:pt x="2453031" y="4009"/>
                </a:lnTo>
                <a:lnTo>
                  <a:pt x="2403347" y="0"/>
                </a:lnTo>
                <a:close/>
              </a:path>
            </a:pathLst>
          </a:custGeom>
          <a:solidFill>
            <a:srgbClr val="CC2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37691" y="1959686"/>
            <a:ext cx="18427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Short</a:t>
            </a:r>
            <a:r>
              <a:rPr sz="22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Segoe UI"/>
                <a:cs typeface="Segoe UI"/>
              </a:rPr>
              <a:t>Proposal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43528" y="1879092"/>
            <a:ext cx="7945120" cy="573405"/>
          </a:xfrm>
          <a:custGeom>
            <a:avLst/>
            <a:gdLst/>
            <a:ahLst/>
            <a:cxnLst/>
            <a:rect l="l" t="t" r="r" b="b"/>
            <a:pathLst>
              <a:path w="7945120" h="573405">
                <a:moveTo>
                  <a:pt x="7658100" y="0"/>
                </a:moveTo>
                <a:lnTo>
                  <a:pt x="286512" y="0"/>
                </a:lnTo>
                <a:lnTo>
                  <a:pt x="240036" y="3749"/>
                </a:lnTo>
                <a:lnTo>
                  <a:pt x="195949" y="14606"/>
                </a:lnTo>
                <a:lnTo>
                  <a:pt x="154840" y="31978"/>
                </a:lnTo>
                <a:lnTo>
                  <a:pt x="117299" y="55278"/>
                </a:lnTo>
                <a:lnTo>
                  <a:pt x="83915" y="83915"/>
                </a:lnTo>
                <a:lnTo>
                  <a:pt x="55278" y="117299"/>
                </a:lnTo>
                <a:lnTo>
                  <a:pt x="31978" y="154840"/>
                </a:lnTo>
                <a:lnTo>
                  <a:pt x="14606" y="195949"/>
                </a:lnTo>
                <a:lnTo>
                  <a:pt x="3749" y="240036"/>
                </a:lnTo>
                <a:lnTo>
                  <a:pt x="0" y="286512"/>
                </a:lnTo>
                <a:lnTo>
                  <a:pt x="3749" y="332987"/>
                </a:lnTo>
                <a:lnTo>
                  <a:pt x="14606" y="377074"/>
                </a:lnTo>
                <a:lnTo>
                  <a:pt x="31978" y="418183"/>
                </a:lnTo>
                <a:lnTo>
                  <a:pt x="55278" y="455724"/>
                </a:lnTo>
                <a:lnTo>
                  <a:pt x="83915" y="489108"/>
                </a:lnTo>
                <a:lnTo>
                  <a:pt x="117299" y="517745"/>
                </a:lnTo>
                <a:lnTo>
                  <a:pt x="154840" y="541045"/>
                </a:lnTo>
                <a:lnTo>
                  <a:pt x="195949" y="558417"/>
                </a:lnTo>
                <a:lnTo>
                  <a:pt x="240036" y="569274"/>
                </a:lnTo>
                <a:lnTo>
                  <a:pt x="286512" y="573024"/>
                </a:lnTo>
                <a:lnTo>
                  <a:pt x="7658100" y="573024"/>
                </a:lnTo>
                <a:lnTo>
                  <a:pt x="7704575" y="569274"/>
                </a:lnTo>
                <a:lnTo>
                  <a:pt x="7748662" y="558417"/>
                </a:lnTo>
                <a:lnTo>
                  <a:pt x="7789771" y="541045"/>
                </a:lnTo>
                <a:lnTo>
                  <a:pt x="7827312" y="517745"/>
                </a:lnTo>
                <a:lnTo>
                  <a:pt x="7860696" y="489108"/>
                </a:lnTo>
                <a:lnTo>
                  <a:pt x="7889333" y="455724"/>
                </a:lnTo>
                <a:lnTo>
                  <a:pt x="7912633" y="418183"/>
                </a:lnTo>
                <a:lnTo>
                  <a:pt x="7930005" y="377074"/>
                </a:lnTo>
                <a:lnTo>
                  <a:pt x="7940862" y="332987"/>
                </a:lnTo>
                <a:lnTo>
                  <a:pt x="7944612" y="286512"/>
                </a:lnTo>
                <a:lnTo>
                  <a:pt x="7940862" y="240036"/>
                </a:lnTo>
                <a:lnTo>
                  <a:pt x="7930005" y="195949"/>
                </a:lnTo>
                <a:lnTo>
                  <a:pt x="7912633" y="154840"/>
                </a:lnTo>
                <a:lnTo>
                  <a:pt x="7889333" y="117299"/>
                </a:lnTo>
                <a:lnTo>
                  <a:pt x="7860696" y="83915"/>
                </a:lnTo>
                <a:lnTo>
                  <a:pt x="7827312" y="55278"/>
                </a:lnTo>
                <a:lnTo>
                  <a:pt x="7789771" y="31978"/>
                </a:lnTo>
                <a:lnTo>
                  <a:pt x="7748662" y="14606"/>
                </a:lnTo>
                <a:lnTo>
                  <a:pt x="7704575" y="3749"/>
                </a:lnTo>
                <a:lnTo>
                  <a:pt x="7658100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704079" y="2010283"/>
            <a:ext cx="622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sz="18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can</a:t>
            </a:r>
            <a:r>
              <a:rPr sz="18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submit</a:t>
            </a:r>
            <a:r>
              <a:rPr sz="18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at</a:t>
            </a:r>
            <a:r>
              <a:rPr sz="18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any</a:t>
            </a:r>
            <a:r>
              <a:rPr sz="18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time,</a:t>
            </a:r>
            <a:r>
              <a:rPr sz="18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results</a:t>
            </a:r>
            <a:r>
              <a:rPr sz="18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within</a:t>
            </a:r>
            <a:r>
              <a:rPr sz="18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approx.</a:t>
            </a:r>
            <a:r>
              <a:rPr sz="18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4-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6</a:t>
            </a:r>
            <a:r>
              <a:rPr sz="18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weeks*!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3235" y="1889760"/>
            <a:ext cx="637032" cy="565403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10079735" y="2648711"/>
            <a:ext cx="1708785" cy="1143000"/>
          </a:xfrm>
          <a:custGeom>
            <a:avLst/>
            <a:gdLst/>
            <a:ahLst/>
            <a:cxnLst/>
            <a:rect l="l" t="t" r="r" b="b"/>
            <a:pathLst>
              <a:path w="1708784" h="1143000">
                <a:moveTo>
                  <a:pt x="1136904" y="0"/>
                </a:moveTo>
                <a:lnTo>
                  <a:pt x="571500" y="0"/>
                </a:lnTo>
                <a:lnTo>
                  <a:pt x="524632" y="1894"/>
                </a:lnTo>
                <a:lnTo>
                  <a:pt x="478808" y="7480"/>
                </a:lnTo>
                <a:lnTo>
                  <a:pt x="434173" y="16611"/>
                </a:lnTo>
                <a:lnTo>
                  <a:pt x="390875" y="29138"/>
                </a:lnTo>
                <a:lnTo>
                  <a:pt x="349061" y="44916"/>
                </a:lnTo>
                <a:lnTo>
                  <a:pt x="308878" y="63796"/>
                </a:lnTo>
                <a:lnTo>
                  <a:pt x="270474" y="85632"/>
                </a:lnTo>
                <a:lnTo>
                  <a:pt x="233994" y="110276"/>
                </a:lnTo>
                <a:lnTo>
                  <a:pt x="199588" y="137582"/>
                </a:lnTo>
                <a:lnTo>
                  <a:pt x="167401" y="167401"/>
                </a:lnTo>
                <a:lnTo>
                  <a:pt x="137582" y="199588"/>
                </a:lnTo>
                <a:lnTo>
                  <a:pt x="110276" y="233994"/>
                </a:lnTo>
                <a:lnTo>
                  <a:pt x="85632" y="270474"/>
                </a:lnTo>
                <a:lnTo>
                  <a:pt x="63796" y="308878"/>
                </a:lnTo>
                <a:lnTo>
                  <a:pt x="44916" y="349061"/>
                </a:lnTo>
                <a:lnTo>
                  <a:pt x="29138" y="390875"/>
                </a:lnTo>
                <a:lnTo>
                  <a:pt x="16611" y="434173"/>
                </a:lnTo>
                <a:lnTo>
                  <a:pt x="7480" y="478808"/>
                </a:lnTo>
                <a:lnTo>
                  <a:pt x="1894" y="524632"/>
                </a:lnTo>
                <a:lnTo>
                  <a:pt x="0" y="571500"/>
                </a:lnTo>
                <a:lnTo>
                  <a:pt x="1894" y="618367"/>
                </a:lnTo>
                <a:lnTo>
                  <a:pt x="7480" y="664191"/>
                </a:lnTo>
                <a:lnTo>
                  <a:pt x="16611" y="708826"/>
                </a:lnTo>
                <a:lnTo>
                  <a:pt x="29138" y="752124"/>
                </a:lnTo>
                <a:lnTo>
                  <a:pt x="44916" y="793938"/>
                </a:lnTo>
                <a:lnTo>
                  <a:pt x="63796" y="834121"/>
                </a:lnTo>
                <a:lnTo>
                  <a:pt x="85632" y="872525"/>
                </a:lnTo>
                <a:lnTo>
                  <a:pt x="110276" y="909005"/>
                </a:lnTo>
                <a:lnTo>
                  <a:pt x="137582" y="943411"/>
                </a:lnTo>
                <a:lnTo>
                  <a:pt x="167401" y="975598"/>
                </a:lnTo>
                <a:lnTo>
                  <a:pt x="199588" y="1005417"/>
                </a:lnTo>
                <a:lnTo>
                  <a:pt x="233994" y="1032723"/>
                </a:lnTo>
                <a:lnTo>
                  <a:pt x="270474" y="1057367"/>
                </a:lnTo>
                <a:lnTo>
                  <a:pt x="308878" y="1079203"/>
                </a:lnTo>
                <a:lnTo>
                  <a:pt x="349061" y="1098083"/>
                </a:lnTo>
                <a:lnTo>
                  <a:pt x="390875" y="1113861"/>
                </a:lnTo>
                <a:lnTo>
                  <a:pt x="434173" y="1126388"/>
                </a:lnTo>
                <a:lnTo>
                  <a:pt x="478808" y="1135519"/>
                </a:lnTo>
                <a:lnTo>
                  <a:pt x="524632" y="1141105"/>
                </a:lnTo>
                <a:lnTo>
                  <a:pt x="571500" y="1143000"/>
                </a:lnTo>
                <a:lnTo>
                  <a:pt x="1136904" y="1143000"/>
                </a:lnTo>
                <a:lnTo>
                  <a:pt x="1183771" y="1141105"/>
                </a:lnTo>
                <a:lnTo>
                  <a:pt x="1229595" y="1135519"/>
                </a:lnTo>
                <a:lnTo>
                  <a:pt x="1274230" y="1126388"/>
                </a:lnTo>
                <a:lnTo>
                  <a:pt x="1317528" y="1113861"/>
                </a:lnTo>
                <a:lnTo>
                  <a:pt x="1359342" y="1098083"/>
                </a:lnTo>
                <a:lnTo>
                  <a:pt x="1399525" y="1079203"/>
                </a:lnTo>
                <a:lnTo>
                  <a:pt x="1437929" y="1057367"/>
                </a:lnTo>
                <a:lnTo>
                  <a:pt x="1474409" y="1032723"/>
                </a:lnTo>
                <a:lnTo>
                  <a:pt x="1508815" y="1005417"/>
                </a:lnTo>
                <a:lnTo>
                  <a:pt x="1541002" y="975598"/>
                </a:lnTo>
                <a:lnTo>
                  <a:pt x="1570821" y="943411"/>
                </a:lnTo>
                <a:lnTo>
                  <a:pt x="1598127" y="909005"/>
                </a:lnTo>
                <a:lnTo>
                  <a:pt x="1622771" y="872525"/>
                </a:lnTo>
                <a:lnTo>
                  <a:pt x="1644607" y="834121"/>
                </a:lnTo>
                <a:lnTo>
                  <a:pt x="1663487" y="793938"/>
                </a:lnTo>
                <a:lnTo>
                  <a:pt x="1679265" y="752124"/>
                </a:lnTo>
                <a:lnTo>
                  <a:pt x="1691792" y="708826"/>
                </a:lnTo>
                <a:lnTo>
                  <a:pt x="1700923" y="664191"/>
                </a:lnTo>
                <a:lnTo>
                  <a:pt x="1706509" y="618367"/>
                </a:lnTo>
                <a:lnTo>
                  <a:pt x="1708404" y="571500"/>
                </a:lnTo>
                <a:lnTo>
                  <a:pt x="1706509" y="524632"/>
                </a:lnTo>
                <a:lnTo>
                  <a:pt x="1700923" y="478808"/>
                </a:lnTo>
                <a:lnTo>
                  <a:pt x="1691792" y="434173"/>
                </a:lnTo>
                <a:lnTo>
                  <a:pt x="1679265" y="390875"/>
                </a:lnTo>
                <a:lnTo>
                  <a:pt x="1663487" y="349061"/>
                </a:lnTo>
                <a:lnTo>
                  <a:pt x="1644607" y="308878"/>
                </a:lnTo>
                <a:lnTo>
                  <a:pt x="1622771" y="270474"/>
                </a:lnTo>
                <a:lnTo>
                  <a:pt x="1598127" y="233994"/>
                </a:lnTo>
                <a:lnTo>
                  <a:pt x="1570821" y="199588"/>
                </a:lnTo>
                <a:lnTo>
                  <a:pt x="1541002" y="167401"/>
                </a:lnTo>
                <a:lnTo>
                  <a:pt x="1508815" y="137582"/>
                </a:lnTo>
                <a:lnTo>
                  <a:pt x="1474409" y="110276"/>
                </a:lnTo>
                <a:lnTo>
                  <a:pt x="1437929" y="85632"/>
                </a:lnTo>
                <a:lnTo>
                  <a:pt x="1399525" y="63796"/>
                </a:lnTo>
                <a:lnTo>
                  <a:pt x="1359342" y="44916"/>
                </a:lnTo>
                <a:lnTo>
                  <a:pt x="1317528" y="29138"/>
                </a:lnTo>
                <a:lnTo>
                  <a:pt x="1274230" y="16611"/>
                </a:lnTo>
                <a:lnTo>
                  <a:pt x="1229595" y="7480"/>
                </a:lnTo>
                <a:lnTo>
                  <a:pt x="1183771" y="1894"/>
                </a:lnTo>
                <a:lnTo>
                  <a:pt x="1136904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384028" y="2866770"/>
            <a:ext cx="11029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4485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FFFFFF"/>
                </a:solidFill>
                <a:latin typeface="Segoe UI"/>
                <a:cs typeface="Segoe UI"/>
              </a:rPr>
              <a:t>Full </a:t>
            </a:r>
            <a:r>
              <a:rPr sz="2200" spc="-10" dirty="0">
                <a:solidFill>
                  <a:srgbClr val="FFFFFF"/>
                </a:solidFill>
                <a:latin typeface="Segoe UI"/>
                <a:cs typeface="Segoe UI"/>
              </a:rPr>
              <a:t>proposal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08938" y="5870244"/>
            <a:ext cx="502348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*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from</a:t>
            </a:r>
            <a:r>
              <a:rPr sz="1400" i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400" i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start</a:t>
            </a:r>
            <a:r>
              <a:rPr sz="1400" i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1400" i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400" i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evaluation every</a:t>
            </a:r>
            <a:r>
              <a:rPr sz="1400" i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first</a:t>
            </a:r>
            <a:r>
              <a:rPr sz="1400" i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spc="-10" dirty="0">
                <a:solidFill>
                  <a:srgbClr val="2C2C2C"/>
                </a:solidFill>
                <a:latin typeface="Segoe UI"/>
                <a:cs typeface="Segoe UI"/>
              </a:rPr>
              <a:t>Tuesday</a:t>
            </a:r>
            <a:r>
              <a:rPr sz="1400" i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1400" i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400" i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spc="-10" dirty="0">
                <a:solidFill>
                  <a:srgbClr val="2C2C2C"/>
                </a:solidFill>
                <a:latin typeface="Segoe UI"/>
                <a:cs typeface="Segoe UI"/>
              </a:rPr>
              <a:t>month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**refer</a:t>
            </a:r>
            <a:r>
              <a:rPr sz="1400" i="1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1400" i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submission</a:t>
            </a:r>
            <a:r>
              <a:rPr sz="1400" i="1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limits</a:t>
            </a:r>
            <a:r>
              <a:rPr sz="1400" i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set</a:t>
            </a:r>
            <a:r>
              <a:rPr sz="1400" i="1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out</a:t>
            </a:r>
            <a:r>
              <a:rPr sz="1400" i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1400" i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400" i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2025</a:t>
            </a:r>
            <a:r>
              <a:rPr sz="1400" i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work</a:t>
            </a:r>
            <a:r>
              <a:rPr sz="1400" i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spc="-10" dirty="0">
                <a:solidFill>
                  <a:srgbClr val="2C2C2C"/>
                </a:solidFill>
                <a:latin typeface="Segoe UI"/>
                <a:cs typeface="Segoe UI"/>
              </a:rPr>
              <a:t>programme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Full</a:t>
            </a:r>
            <a:r>
              <a:rPr sz="3500" spc="-5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proposal:</a:t>
            </a:r>
            <a:r>
              <a:rPr sz="3500" spc="-4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your</a:t>
            </a:r>
            <a:r>
              <a:rPr sz="3500" spc="-6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business</a:t>
            </a:r>
            <a:r>
              <a:rPr sz="3500" spc="-55" dirty="0">
                <a:latin typeface="Segoe UI Semibold"/>
                <a:cs typeface="Segoe UI Semibold"/>
              </a:rPr>
              <a:t> </a:t>
            </a:r>
            <a:r>
              <a:rPr sz="3500" spc="-20" dirty="0">
                <a:latin typeface="Segoe UI Semibold"/>
                <a:cs typeface="Segoe UI Semibold"/>
              </a:rPr>
              <a:t>plan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583" y="3289807"/>
            <a:ext cx="10126345" cy="27298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715" indent="-227329">
              <a:lnSpc>
                <a:spcPts val="2590"/>
              </a:lnSpc>
              <a:spcBef>
                <a:spcPts val="425"/>
              </a:spcBef>
              <a:buClr>
                <a:srgbClr val="CC2E2E"/>
              </a:buClr>
              <a:buFont typeface="Arial MT"/>
              <a:buChar char="•"/>
              <a:tabLst>
                <a:tab pos="241300" algn="l"/>
                <a:tab pos="1486535" algn="l"/>
                <a:tab pos="1861185" algn="l"/>
                <a:tab pos="3225165" algn="l"/>
                <a:tab pos="4027170" algn="l"/>
                <a:tab pos="4817745" algn="l"/>
                <a:tab pos="5473065" algn="l"/>
                <a:tab pos="6279515" algn="l"/>
                <a:tab pos="6767830" algn="l"/>
                <a:tab pos="7317740" algn="l"/>
                <a:tab pos="7960995" algn="l"/>
                <a:tab pos="9328150" algn="l"/>
              </a:tabLst>
            </a:pP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Prepare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business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plan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help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an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business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coach 	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(not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mandatory)</a:t>
            </a:r>
            <a:endParaRPr sz="2400">
              <a:latin typeface="Segoe UI"/>
              <a:cs typeface="Segoe UI"/>
            </a:endParaRPr>
          </a:p>
          <a:p>
            <a:pPr marL="240029" marR="5715" indent="-227329">
              <a:lnSpc>
                <a:spcPts val="2590"/>
              </a:lnSpc>
              <a:spcBef>
                <a:spcPts val="1005"/>
              </a:spcBef>
              <a:buClr>
                <a:srgbClr val="CC2E2E"/>
              </a:buClr>
              <a:buFont typeface="Arial MT"/>
              <a:buChar char="•"/>
              <a:tabLst>
                <a:tab pos="241300" algn="l"/>
                <a:tab pos="1388745" algn="l"/>
                <a:tab pos="2190115" algn="l"/>
                <a:tab pos="2802890" algn="l"/>
                <a:tab pos="4246245" algn="l"/>
                <a:tab pos="5683885" algn="l"/>
                <a:tab pos="6997700" algn="l"/>
                <a:tab pos="8688070" algn="l"/>
                <a:tab pos="9392285" algn="l"/>
              </a:tabLst>
            </a:pP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Submit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your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full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proposal,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including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financial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projections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other 	annexes</a:t>
            </a:r>
            <a:endParaRPr sz="2400">
              <a:latin typeface="Segoe UI"/>
              <a:cs typeface="Segoe UI"/>
            </a:endParaRPr>
          </a:p>
          <a:p>
            <a:pPr marL="12700" marR="5080" indent="478155" algn="just">
              <a:lnSpc>
                <a:spcPct val="93200"/>
              </a:lnSpc>
              <a:spcBef>
                <a:spcPts val="1550"/>
              </a:spcBef>
              <a:buSzPct val="133333"/>
              <a:buFont typeface="Wingdings"/>
              <a:buChar char=""/>
              <a:tabLst>
                <a:tab pos="490855" algn="l"/>
              </a:tabLst>
            </a:pP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Remember</a:t>
            </a:r>
            <a:r>
              <a:rPr sz="2400" b="1" spc="2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that</a:t>
            </a:r>
            <a:r>
              <a:rPr sz="2400" b="1" spc="2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it</a:t>
            </a:r>
            <a:r>
              <a:rPr sz="2400" b="1" spc="229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is</a:t>
            </a:r>
            <a:r>
              <a:rPr sz="2400" b="1" spc="2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a</a:t>
            </a:r>
            <a:r>
              <a:rPr sz="2400" b="1" spc="2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lump</a:t>
            </a:r>
            <a:r>
              <a:rPr sz="2400" b="1" spc="2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sum</a:t>
            </a:r>
            <a:r>
              <a:rPr sz="2400" b="1" spc="2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scheme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:</a:t>
            </a:r>
            <a:r>
              <a:rPr sz="2400" spc="2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you</a:t>
            </a:r>
            <a:r>
              <a:rPr sz="2400" spc="229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need</a:t>
            </a:r>
            <a:r>
              <a:rPr sz="2400" spc="229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2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provide</a:t>
            </a:r>
            <a:r>
              <a:rPr sz="2400" spc="2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cost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estimations</a:t>
            </a:r>
            <a:r>
              <a:rPr sz="2400" spc="1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400" spc="1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each</a:t>
            </a:r>
            <a:r>
              <a:rPr sz="2400" spc="1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cost</a:t>
            </a:r>
            <a:r>
              <a:rPr sz="2400" spc="1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category</a:t>
            </a:r>
            <a:r>
              <a:rPr sz="2400" spc="1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1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per</a:t>
            </a:r>
            <a:r>
              <a:rPr sz="2400" spc="1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work</a:t>
            </a:r>
            <a:r>
              <a:rPr sz="2400" spc="1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package.</a:t>
            </a:r>
            <a:r>
              <a:rPr sz="2400" spc="1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One</a:t>
            </a:r>
            <a:r>
              <a:rPr sz="2400" spc="1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lump</a:t>
            </a:r>
            <a:r>
              <a:rPr sz="2400" spc="1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sum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share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is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fixed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grant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agreement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each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work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package.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2323" y="1659635"/>
            <a:ext cx="7647940" cy="1252855"/>
          </a:xfrm>
          <a:custGeom>
            <a:avLst/>
            <a:gdLst/>
            <a:ahLst/>
            <a:cxnLst/>
            <a:rect l="l" t="t" r="r" b="b"/>
            <a:pathLst>
              <a:path w="7647940" h="1252855">
                <a:moveTo>
                  <a:pt x="7021068" y="0"/>
                </a:moveTo>
                <a:lnTo>
                  <a:pt x="626363" y="0"/>
                </a:lnTo>
                <a:lnTo>
                  <a:pt x="577411" y="1884"/>
                </a:lnTo>
                <a:lnTo>
                  <a:pt x="529490" y="7444"/>
                </a:lnTo>
                <a:lnTo>
                  <a:pt x="482739" y="16541"/>
                </a:lnTo>
                <a:lnTo>
                  <a:pt x="437297" y="29036"/>
                </a:lnTo>
                <a:lnTo>
                  <a:pt x="393303" y="44789"/>
                </a:lnTo>
                <a:lnTo>
                  <a:pt x="350897" y="63661"/>
                </a:lnTo>
                <a:lnTo>
                  <a:pt x="310218" y="85513"/>
                </a:lnTo>
                <a:lnTo>
                  <a:pt x="271405" y="110205"/>
                </a:lnTo>
                <a:lnTo>
                  <a:pt x="234598" y="137599"/>
                </a:lnTo>
                <a:lnTo>
                  <a:pt x="199935" y="167556"/>
                </a:lnTo>
                <a:lnTo>
                  <a:pt x="167556" y="199935"/>
                </a:lnTo>
                <a:lnTo>
                  <a:pt x="137599" y="234598"/>
                </a:lnTo>
                <a:lnTo>
                  <a:pt x="110205" y="271405"/>
                </a:lnTo>
                <a:lnTo>
                  <a:pt x="85513" y="310218"/>
                </a:lnTo>
                <a:lnTo>
                  <a:pt x="63661" y="350897"/>
                </a:lnTo>
                <a:lnTo>
                  <a:pt x="44789" y="393303"/>
                </a:lnTo>
                <a:lnTo>
                  <a:pt x="29036" y="437297"/>
                </a:lnTo>
                <a:lnTo>
                  <a:pt x="16541" y="482739"/>
                </a:lnTo>
                <a:lnTo>
                  <a:pt x="7444" y="529490"/>
                </a:lnTo>
                <a:lnTo>
                  <a:pt x="1884" y="577411"/>
                </a:lnTo>
                <a:lnTo>
                  <a:pt x="0" y="626363"/>
                </a:lnTo>
                <a:lnTo>
                  <a:pt x="1884" y="675316"/>
                </a:lnTo>
                <a:lnTo>
                  <a:pt x="7444" y="723237"/>
                </a:lnTo>
                <a:lnTo>
                  <a:pt x="16541" y="769988"/>
                </a:lnTo>
                <a:lnTo>
                  <a:pt x="29036" y="815430"/>
                </a:lnTo>
                <a:lnTo>
                  <a:pt x="44789" y="859424"/>
                </a:lnTo>
                <a:lnTo>
                  <a:pt x="63661" y="901830"/>
                </a:lnTo>
                <a:lnTo>
                  <a:pt x="85513" y="942509"/>
                </a:lnTo>
                <a:lnTo>
                  <a:pt x="110205" y="981322"/>
                </a:lnTo>
                <a:lnTo>
                  <a:pt x="137599" y="1018129"/>
                </a:lnTo>
                <a:lnTo>
                  <a:pt x="167556" y="1052792"/>
                </a:lnTo>
                <a:lnTo>
                  <a:pt x="199935" y="1085171"/>
                </a:lnTo>
                <a:lnTo>
                  <a:pt x="234598" y="1115128"/>
                </a:lnTo>
                <a:lnTo>
                  <a:pt x="271405" y="1142522"/>
                </a:lnTo>
                <a:lnTo>
                  <a:pt x="310218" y="1167214"/>
                </a:lnTo>
                <a:lnTo>
                  <a:pt x="350897" y="1189066"/>
                </a:lnTo>
                <a:lnTo>
                  <a:pt x="393303" y="1207938"/>
                </a:lnTo>
                <a:lnTo>
                  <a:pt x="437297" y="1223691"/>
                </a:lnTo>
                <a:lnTo>
                  <a:pt x="482739" y="1236186"/>
                </a:lnTo>
                <a:lnTo>
                  <a:pt x="529490" y="1245283"/>
                </a:lnTo>
                <a:lnTo>
                  <a:pt x="577411" y="1250843"/>
                </a:lnTo>
                <a:lnTo>
                  <a:pt x="626363" y="1252727"/>
                </a:lnTo>
                <a:lnTo>
                  <a:pt x="7021068" y="1252727"/>
                </a:lnTo>
                <a:lnTo>
                  <a:pt x="7070020" y="1250843"/>
                </a:lnTo>
                <a:lnTo>
                  <a:pt x="7117941" y="1245283"/>
                </a:lnTo>
                <a:lnTo>
                  <a:pt x="7164692" y="1236186"/>
                </a:lnTo>
                <a:lnTo>
                  <a:pt x="7210134" y="1223691"/>
                </a:lnTo>
                <a:lnTo>
                  <a:pt x="7254128" y="1207938"/>
                </a:lnTo>
                <a:lnTo>
                  <a:pt x="7296534" y="1189066"/>
                </a:lnTo>
                <a:lnTo>
                  <a:pt x="7337213" y="1167214"/>
                </a:lnTo>
                <a:lnTo>
                  <a:pt x="7376026" y="1142522"/>
                </a:lnTo>
                <a:lnTo>
                  <a:pt x="7412833" y="1115128"/>
                </a:lnTo>
                <a:lnTo>
                  <a:pt x="7447496" y="1085171"/>
                </a:lnTo>
                <a:lnTo>
                  <a:pt x="7479875" y="1052792"/>
                </a:lnTo>
                <a:lnTo>
                  <a:pt x="7509832" y="1018129"/>
                </a:lnTo>
                <a:lnTo>
                  <a:pt x="7537226" y="981322"/>
                </a:lnTo>
                <a:lnTo>
                  <a:pt x="7561918" y="942509"/>
                </a:lnTo>
                <a:lnTo>
                  <a:pt x="7583770" y="901830"/>
                </a:lnTo>
                <a:lnTo>
                  <a:pt x="7602642" y="859424"/>
                </a:lnTo>
                <a:lnTo>
                  <a:pt x="7618395" y="815430"/>
                </a:lnTo>
                <a:lnTo>
                  <a:pt x="7630890" y="769988"/>
                </a:lnTo>
                <a:lnTo>
                  <a:pt x="7639987" y="723237"/>
                </a:lnTo>
                <a:lnTo>
                  <a:pt x="7645547" y="675316"/>
                </a:lnTo>
                <a:lnTo>
                  <a:pt x="7647432" y="626363"/>
                </a:lnTo>
                <a:lnTo>
                  <a:pt x="7645547" y="577411"/>
                </a:lnTo>
                <a:lnTo>
                  <a:pt x="7639987" y="529490"/>
                </a:lnTo>
                <a:lnTo>
                  <a:pt x="7630890" y="482739"/>
                </a:lnTo>
                <a:lnTo>
                  <a:pt x="7618395" y="437297"/>
                </a:lnTo>
                <a:lnTo>
                  <a:pt x="7602642" y="393303"/>
                </a:lnTo>
                <a:lnTo>
                  <a:pt x="7583770" y="350897"/>
                </a:lnTo>
                <a:lnTo>
                  <a:pt x="7561918" y="310218"/>
                </a:lnTo>
                <a:lnTo>
                  <a:pt x="7537226" y="271405"/>
                </a:lnTo>
                <a:lnTo>
                  <a:pt x="7509832" y="234598"/>
                </a:lnTo>
                <a:lnTo>
                  <a:pt x="7479875" y="199935"/>
                </a:lnTo>
                <a:lnTo>
                  <a:pt x="7447496" y="167556"/>
                </a:lnTo>
                <a:lnTo>
                  <a:pt x="7412833" y="137599"/>
                </a:lnTo>
                <a:lnTo>
                  <a:pt x="7376026" y="110205"/>
                </a:lnTo>
                <a:lnTo>
                  <a:pt x="7337213" y="85513"/>
                </a:lnTo>
                <a:lnTo>
                  <a:pt x="7296534" y="63661"/>
                </a:lnTo>
                <a:lnTo>
                  <a:pt x="7254128" y="44789"/>
                </a:lnTo>
                <a:lnTo>
                  <a:pt x="7210134" y="29036"/>
                </a:lnTo>
                <a:lnTo>
                  <a:pt x="7164692" y="16541"/>
                </a:lnTo>
                <a:lnTo>
                  <a:pt x="7117941" y="7444"/>
                </a:lnTo>
                <a:lnTo>
                  <a:pt x="7070020" y="1884"/>
                </a:lnTo>
                <a:lnTo>
                  <a:pt x="7021068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58516" y="1900250"/>
            <a:ext cx="71164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If</a:t>
            </a:r>
            <a:r>
              <a:rPr sz="2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sz="24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received</a:t>
            </a:r>
            <a:r>
              <a:rPr sz="24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GO</a:t>
            </a:r>
            <a:r>
              <a:rPr sz="24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your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short</a:t>
            </a:r>
            <a:r>
              <a:rPr sz="2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proposal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24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2023,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2024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sz="24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2025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sz="2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may</a:t>
            </a:r>
            <a:r>
              <a:rPr sz="24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submit</a:t>
            </a:r>
            <a:r>
              <a:rPr sz="24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full</a:t>
            </a:r>
            <a:r>
              <a:rPr sz="24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proposal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24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2025</a:t>
            </a:r>
            <a:endParaRPr sz="24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008" y="1656588"/>
            <a:ext cx="1307592" cy="12451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277620"/>
            <a:chOff x="0" y="0"/>
            <a:chExt cx="12192000" cy="12776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277620"/>
            </a:xfrm>
            <a:custGeom>
              <a:avLst/>
              <a:gdLst/>
              <a:ahLst/>
              <a:cxnLst/>
              <a:rect l="l" t="t" r="r" b="b"/>
              <a:pathLst>
                <a:path w="12192000" h="1277620">
                  <a:moveTo>
                    <a:pt x="12192000" y="0"/>
                  </a:moveTo>
                  <a:lnTo>
                    <a:pt x="0" y="0"/>
                  </a:lnTo>
                  <a:lnTo>
                    <a:pt x="0" y="1277112"/>
                  </a:lnTo>
                  <a:lnTo>
                    <a:pt x="12192000" y="127711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73056" y="327659"/>
              <a:ext cx="1799844" cy="60502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5104" y="4732018"/>
            <a:ext cx="2596896" cy="212597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776716" y="6769607"/>
            <a:ext cx="643255" cy="88900"/>
          </a:xfrm>
          <a:custGeom>
            <a:avLst/>
            <a:gdLst/>
            <a:ahLst/>
            <a:cxnLst/>
            <a:rect l="l" t="t" r="r" b="b"/>
            <a:pathLst>
              <a:path w="643254" h="88900">
                <a:moveTo>
                  <a:pt x="643127" y="0"/>
                </a:moveTo>
                <a:lnTo>
                  <a:pt x="0" y="0"/>
                </a:lnTo>
                <a:lnTo>
                  <a:pt x="0" y="88392"/>
                </a:lnTo>
                <a:lnTo>
                  <a:pt x="643127" y="88392"/>
                </a:lnTo>
                <a:lnTo>
                  <a:pt x="643127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39528" y="5500115"/>
            <a:ext cx="807720" cy="265430"/>
          </a:xfrm>
          <a:custGeom>
            <a:avLst/>
            <a:gdLst/>
            <a:ahLst/>
            <a:cxnLst/>
            <a:rect l="l" t="t" r="r" b="b"/>
            <a:pathLst>
              <a:path w="807720" h="265429">
                <a:moveTo>
                  <a:pt x="807720" y="0"/>
                </a:moveTo>
                <a:lnTo>
                  <a:pt x="0" y="0"/>
                </a:lnTo>
                <a:lnTo>
                  <a:pt x="0" y="265176"/>
                </a:lnTo>
                <a:lnTo>
                  <a:pt x="807720" y="265176"/>
                </a:lnTo>
                <a:lnTo>
                  <a:pt x="807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96656" y="1589532"/>
            <a:ext cx="1690370" cy="914400"/>
          </a:xfrm>
          <a:custGeom>
            <a:avLst/>
            <a:gdLst/>
            <a:ahLst/>
            <a:cxnLst/>
            <a:rect l="l" t="t" r="r" b="b"/>
            <a:pathLst>
              <a:path w="1690370" h="914400">
                <a:moveTo>
                  <a:pt x="1232916" y="0"/>
                </a:moveTo>
                <a:lnTo>
                  <a:pt x="457200" y="0"/>
                </a:ln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1232916" y="914400"/>
                </a:lnTo>
                <a:lnTo>
                  <a:pt x="1279657" y="912039"/>
                </a:lnTo>
                <a:lnTo>
                  <a:pt x="1325049" y="905110"/>
                </a:lnTo>
                <a:lnTo>
                  <a:pt x="1368862" y="893842"/>
                </a:lnTo>
                <a:lnTo>
                  <a:pt x="1410866" y="878466"/>
                </a:lnTo>
                <a:lnTo>
                  <a:pt x="1450832" y="859212"/>
                </a:lnTo>
                <a:lnTo>
                  <a:pt x="1488528" y="836309"/>
                </a:lnTo>
                <a:lnTo>
                  <a:pt x="1523725" y="809988"/>
                </a:lnTo>
                <a:lnTo>
                  <a:pt x="1556194" y="780478"/>
                </a:lnTo>
                <a:lnTo>
                  <a:pt x="1585704" y="748009"/>
                </a:lnTo>
                <a:lnTo>
                  <a:pt x="1612025" y="712812"/>
                </a:lnTo>
                <a:lnTo>
                  <a:pt x="1634928" y="675116"/>
                </a:lnTo>
                <a:lnTo>
                  <a:pt x="1654182" y="635150"/>
                </a:lnTo>
                <a:lnTo>
                  <a:pt x="1669558" y="593146"/>
                </a:lnTo>
                <a:lnTo>
                  <a:pt x="1680826" y="549333"/>
                </a:lnTo>
                <a:lnTo>
                  <a:pt x="1687755" y="503941"/>
                </a:lnTo>
                <a:lnTo>
                  <a:pt x="1690116" y="457200"/>
                </a:lnTo>
                <a:lnTo>
                  <a:pt x="1687755" y="410458"/>
                </a:lnTo>
                <a:lnTo>
                  <a:pt x="1680826" y="365066"/>
                </a:lnTo>
                <a:lnTo>
                  <a:pt x="1669558" y="321253"/>
                </a:lnTo>
                <a:lnTo>
                  <a:pt x="1654182" y="279249"/>
                </a:lnTo>
                <a:lnTo>
                  <a:pt x="1634928" y="239283"/>
                </a:lnTo>
                <a:lnTo>
                  <a:pt x="1612025" y="201587"/>
                </a:lnTo>
                <a:lnTo>
                  <a:pt x="1585704" y="166390"/>
                </a:lnTo>
                <a:lnTo>
                  <a:pt x="1556194" y="133921"/>
                </a:lnTo>
                <a:lnTo>
                  <a:pt x="1523725" y="104411"/>
                </a:lnTo>
                <a:lnTo>
                  <a:pt x="1488528" y="78090"/>
                </a:lnTo>
                <a:lnTo>
                  <a:pt x="1450832" y="55187"/>
                </a:lnTo>
                <a:lnTo>
                  <a:pt x="1410866" y="35933"/>
                </a:lnTo>
                <a:lnTo>
                  <a:pt x="1368862" y="20557"/>
                </a:lnTo>
                <a:lnTo>
                  <a:pt x="1325049" y="9289"/>
                </a:lnTo>
                <a:lnTo>
                  <a:pt x="1279657" y="2360"/>
                </a:lnTo>
                <a:lnTo>
                  <a:pt x="1232916" y="0"/>
                </a:lnTo>
                <a:close/>
              </a:path>
            </a:pathLst>
          </a:custGeom>
          <a:solidFill>
            <a:srgbClr val="602A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15298" y="1874647"/>
            <a:ext cx="1056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Interview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8493" rIns="0" bIns="0" rtlCol="0">
            <a:spAutoFit/>
          </a:bodyPr>
          <a:lstStyle/>
          <a:p>
            <a:pPr marL="147701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egoe UI Semibold"/>
                <a:cs typeface="Segoe UI Semibold"/>
              </a:rPr>
              <a:t>Full</a:t>
            </a:r>
            <a:r>
              <a:rPr sz="3200" spc="-10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proposal:</a:t>
            </a:r>
            <a:r>
              <a:rPr sz="3200" spc="-10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remote</a:t>
            </a:r>
            <a:r>
              <a:rPr sz="3200" spc="-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evaluation</a:t>
            </a:r>
            <a:r>
              <a:rPr sz="3200" spc="-10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process</a:t>
            </a:r>
            <a:endParaRPr sz="3200"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6723" y="6272885"/>
            <a:ext cx="4894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egoe UI"/>
                <a:cs typeface="Segoe UI"/>
              </a:rPr>
              <a:t>*</a:t>
            </a:r>
            <a:r>
              <a:rPr sz="1400" i="1" dirty="0">
                <a:latin typeface="Segoe UI"/>
                <a:cs typeface="Segoe UI"/>
              </a:rPr>
              <a:t>refer</a:t>
            </a:r>
            <a:r>
              <a:rPr sz="1400" i="1" spc="-30" dirty="0">
                <a:latin typeface="Segoe UI"/>
                <a:cs typeface="Segoe UI"/>
              </a:rPr>
              <a:t> </a:t>
            </a:r>
            <a:r>
              <a:rPr sz="1400" i="1" dirty="0">
                <a:latin typeface="Segoe UI"/>
                <a:cs typeface="Segoe UI"/>
              </a:rPr>
              <a:t>to</a:t>
            </a:r>
            <a:r>
              <a:rPr sz="1400" i="1" spc="-15" dirty="0">
                <a:latin typeface="Segoe UI"/>
                <a:cs typeface="Segoe UI"/>
              </a:rPr>
              <a:t> </a:t>
            </a:r>
            <a:r>
              <a:rPr sz="1400" i="1" dirty="0">
                <a:latin typeface="Segoe UI"/>
                <a:cs typeface="Segoe UI"/>
              </a:rPr>
              <a:t>submission</a:t>
            </a:r>
            <a:r>
              <a:rPr sz="1400" i="1" spc="-20" dirty="0">
                <a:latin typeface="Segoe UI"/>
                <a:cs typeface="Segoe UI"/>
              </a:rPr>
              <a:t> </a:t>
            </a:r>
            <a:r>
              <a:rPr sz="1400" i="1" dirty="0">
                <a:latin typeface="Segoe UI"/>
                <a:cs typeface="Segoe UI"/>
              </a:rPr>
              <a:t>limits</a:t>
            </a:r>
            <a:r>
              <a:rPr sz="1400" i="1" spc="-25" dirty="0">
                <a:latin typeface="Segoe UI"/>
                <a:cs typeface="Segoe UI"/>
              </a:rPr>
              <a:t> </a:t>
            </a:r>
            <a:r>
              <a:rPr sz="1400" i="1" dirty="0">
                <a:latin typeface="Segoe UI"/>
                <a:cs typeface="Segoe UI"/>
              </a:rPr>
              <a:t>set</a:t>
            </a:r>
            <a:r>
              <a:rPr sz="1400" i="1" spc="-15" dirty="0">
                <a:latin typeface="Segoe UI"/>
                <a:cs typeface="Segoe UI"/>
              </a:rPr>
              <a:t> </a:t>
            </a:r>
            <a:r>
              <a:rPr sz="1400" i="1" dirty="0">
                <a:latin typeface="Segoe UI"/>
                <a:cs typeface="Segoe UI"/>
              </a:rPr>
              <a:t>out</a:t>
            </a:r>
            <a:r>
              <a:rPr sz="1400" i="1" spc="-25" dirty="0">
                <a:latin typeface="Segoe UI"/>
                <a:cs typeface="Segoe UI"/>
              </a:rPr>
              <a:t> </a:t>
            </a:r>
            <a:r>
              <a:rPr sz="1400" i="1" dirty="0">
                <a:latin typeface="Segoe UI"/>
                <a:cs typeface="Segoe UI"/>
              </a:rPr>
              <a:t>in</a:t>
            </a:r>
            <a:r>
              <a:rPr sz="1400" i="1" spc="-20" dirty="0">
                <a:latin typeface="Segoe UI"/>
                <a:cs typeface="Segoe UI"/>
              </a:rPr>
              <a:t> </a:t>
            </a:r>
            <a:r>
              <a:rPr sz="1400" i="1" dirty="0">
                <a:latin typeface="Segoe UI"/>
                <a:cs typeface="Segoe UI"/>
              </a:rPr>
              <a:t>the</a:t>
            </a:r>
            <a:r>
              <a:rPr sz="1400" i="1" spc="-20" dirty="0">
                <a:latin typeface="Segoe UI"/>
                <a:cs typeface="Segoe UI"/>
              </a:rPr>
              <a:t> </a:t>
            </a:r>
            <a:r>
              <a:rPr sz="1400" i="1" dirty="0">
                <a:latin typeface="Segoe UI"/>
                <a:cs typeface="Segoe UI"/>
              </a:rPr>
              <a:t>2025</a:t>
            </a:r>
            <a:r>
              <a:rPr sz="1400" i="1" spc="-45" dirty="0">
                <a:latin typeface="Segoe UI"/>
                <a:cs typeface="Segoe UI"/>
              </a:rPr>
              <a:t> </a:t>
            </a:r>
            <a:r>
              <a:rPr sz="1400" i="1" dirty="0">
                <a:latin typeface="Segoe UI"/>
                <a:cs typeface="Segoe UI"/>
              </a:rPr>
              <a:t>work</a:t>
            </a:r>
            <a:r>
              <a:rPr sz="1400" i="1" spc="-15" dirty="0">
                <a:latin typeface="Segoe UI"/>
                <a:cs typeface="Segoe UI"/>
              </a:rPr>
              <a:t> </a:t>
            </a:r>
            <a:r>
              <a:rPr sz="1400" i="1" spc="-10" dirty="0">
                <a:latin typeface="Segoe UI"/>
                <a:cs typeface="Segoe UI"/>
              </a:rPr>
              <a:t>programme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2894" y="2371089"/>
            <a:ext cx="1719580" cy="845185"/>
            <a:chOff x="802894" y="2371089"/>
            <a:chExt cx="1719580" cy="845185"/>
          </a:xfrm>
        </p:grpSpPr>
        <p:sp>
          <p:nvSpPr>
            <p:cNvPr id="13" name="object 13"/>
            <p:cNvSpPr/>
            <p:nvPr/>
          </p:nvSpPr>
          <p:spPr>
            <a:xfrm>
              <a:off x="809244" y="2377439"/>
              <a:ext cx="1706880" cy="832485"/>
            </a:xfrm>
            <a:custGeom>
              <a:avLst/>
              <a:gdLst/>
              <a:ahLst/>
              <a:cxnLst/>
              <a:rect l="l" t="t" r="r" b="b"/>
              <a:pathLst>
                <a:path w="1706880" h="832485">
                  <a:moveTo>
                    <a:pt x="1568195" y="0"/>
                  </a:moveTo>
                  <a:lnTo>
                    <a:pt x="138684" y="0"/>
                  </a:lnTo>
                  <a:lnTo>
                    <a:pt x="94848" y="7071"/>
                  </a:lnTo>
                  <a:lnTo>
                    <a:pt x="56778" y="26761"/>
                  </a:lnTo>
                  <a:lnTo>
                    <a:pt x="26757" y="56784"/>
                  </a:lnTo>
                  <a:lnTo>
                    <a:pt x="7070" y="94853"/>
                  </a:lnTo>
                  <a:lnTo>
                    <a:pt x="0" y="138684"/>
                  </a:lnTo>
                  <a:lnTo>
                    <a:pt x="0" y="693420"/>
                  </a:lnTo>
                  <a:lnTo>
                    <a:pt x="7070" y="737250"/>
                  </a:lnTo>
                  <a:lnTo>
                    <a:pt x="26757" y="775319"/>
                  </a:lnTo>
                  <a:lnTo>
                    <a:pt x="56778" y="805342"/>
                  </a:lnTo>
                  <a:lnTo>
                    <a:pt x="94848" y="825032"/>
                  </a:lnTo>
                  <a:lnTo>
                    <a:pt x="138684" y="832104"/>
                  </a:lnTo>
                  <a:lnTo>
                    <a:pt x="1568195" y="832104"/>
                  </a:lnTo>
                  <a:lnTo>
                    <a:pt x="1612026" y="825032"/>
                  </a:lnTo>
                  <a:lnTo>
                    <a:pt x="1650095" y="805342"/>
                  </a:lnTo>
                  <a:lnTo>
                    <a:pt x="1680118" y="775319"/>
                  </a:lnTo>
                  <a:lnTo>
                    <a:pt x="1699808" y="737250"/>
                  </a:lnTo>
                  <a:lnTo>
                    <a:pt x="1706880" y="693420"/>
                  </a:lnTo>
                  <a:lnTo>
                    <a:pt x="1706880" y="138684"/>
                  </a:lnTo>
                  <a:lnTo>
                    <a:pt x="1699808" y="94853"/>
                  </a:lnTo>
                  <a:lnTo>
                    <a:pt x="1680118" y="56784"/>
                  </a:lnTo>
                  <a:lnTo>
                    <a:pt x="1650095" y="26761"/>
                  </a:lnTo>
                  <a:lnTo>
                    <a:pt x="1612026" y="7071"/>
                  </a:lnTo>
                  <a:lnTo>
                    <a:pt x="156819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9244" y="2377439"/>
              <a:ext cx="1706880" cy="832485"/>
            </a:xfrm>
            <a:custGeom>
              <a:avLst/>
              <a:gdLst/>
              <a:ahLst/>
              <a:cxnLst/>
              <a:rect l="l" t="t" r="r" b="b"/>
              <a:pathLst>
                <a:path w="1706880" h="832485">
                  <a:moveTo>
                    <a:pt x="0" y="138684"/>
                  </a:moveTo>
                  <a:lnTo>
                    <a:pt x="7070" y="94853"/>
                  </a:lnTo>
                  <a:lnTo>
                    <a:pt x="26757" y="56784"/>
                  </a:lnTo>
                  <a:lnTo>
                    <a:pt x="56778" y="26761"/>
                  </a:lnTo>
                  <a:lnTo>
                    <a:pt x="94848" y="7071"/>
                  </a:lnTo>
                  <a:lnTo>
                    <a:pt x="138684" y="0"/>
                  </a:lnTo>
                  <a:lnTo>
                    <a:pt x="1568195" y="0"/>
                  </a:lnTo>
                  <a:lnTo>
                    <a:pt x="1612026" y="7071"/>
                  </a:lnTo>
                  <a:lnTo>
                    <a:pt x="1650095" y="26761"/>
                  </a:lnTo>
                  <a:lnTo>
                    <a:pt x="1680118" y="56784"/>
                  </a:lnTo>
                  <a:lnTo>
                    <a:pt x="1699808" y="94853"/>
                  </a:lnTo>
                  <a:lnTo>
                    <a:pt x="1706880" y="138684"/>
                  </a:lnTo>
                  <a:lnTo>
                    <a:pt x="1706880" y="693420"/>
                  </a:lnTo>
                  <a:lnTo>
                    <a:pt x="1699808" y="737250"/>
                  </a:lnTo>
                  <a:lnTo>
                    <a:pt x="1680118" y="775319"/>
                  </a:lnTo>
                  <a:lnTo>
                    <a:pt x="1650095" y="805342"/>
                  </a:lnTo>
                  <a:lnTo>
                    <a:pt x="1612026" y="825032"/>
                  </a:lnTo>
                  <a:lnTo>
                    <a:pt x="1568195" y="832104"/>
                  </a:lnTo>
                  <a:lnTo>
                    <a:pt x="138684" y="832104"/>
                  </a:lnTo>
                  <a:lnTo>
                    <a:pt x="94848" y="825032"/>
                  </a:lnTo>
                  <a:lnTo>
                    <a:pt x="56778" y="805342"/>
                  </a:lnTo>
                  <a:lnTo>
                    <a:pt x="26757" y="775319"/>
                  </a:lnTo>
                  <a:lnTo>
                    <a:pt x="7070" y="737250"/>
                  </a:lnTo>
                  <a:lnTo>
                    <a:pt x="0" y="693420"/>
                  </a:lnTo>
                  <a:lnTo>
                    <a:pt x="0" y="138684"/>
                  </a:lnTo>
                  <a:close/>
                </a:path>
              </a:pathLst>
            </a:custGeom>
            <a:ln w="12699">
              <a:solidFill>
                <a:srgbClr val="2B0D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05636" y="2638425"/>
            <a:ext cx="1313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Full</a:t>
            </a:r>
            <a:r>
              <a:rPr sz="18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Proposal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12822" y="2401570"/>
            <a:ext cx="2082800" cy="896619"/>
            <a:chOff x="2512822" y="2401570"/>
            <a:chExt cx="2082800" cy="896619"/>
          </a:xfrm>
        </p:grpSpPr>
        <p:sp>
          <p:nvSpPr>
            <p:cNvPr id="17" name="object 17"/>
            <p:cNvSpPr/>
            <p:nvPr/>
          </p:nvSpPr>
          <p:spPr>
            <a:xfrm>
              <a:off x="2519172" y="2839212"/>
              <a:ext cx="660400" cy="10160"/>
            </a:xfrm>
            <a:custGeom>
              <a:avLst/>
              <a:gdLst/>
              <a:ahLst/>
              <a:cxnLst/>
              <a:rect l="l" t="t" r="r" b="b"/>
              <a:pathLst>
                <a:path w="660400" h="10160">
                  <a:moveTo>
                    <a:pt x="0" y="10160"/>
                  </a:moveTo>
                  <a:lnTo>
                    <a:pt x="660400" y="0"/>
                  </a:lnTo>
                </a:path>
              </a:pathLst>
            </a:custGeom>
            <a:ln w="12700">
              <a:solidFill>
                <a:srgbClr val="2C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76016" y="2407920"/>
              <a:ext cx="1412875" cy="883919"/>
            </a:xfrm>
            <a:custGeom>
              <a:avLst/>
              <a:gdLst/>
              <a:ahLst/>
              <a:cxnLst/>
              <a:rect l="l" t="t" r="r" b="b"/>
              <a:pathLst>
                <a:path w="1412875" h="883920">
                  <a:moveTo>
                    <a:pt x="1265428" y="0"/>
                  </a:moveTo>
                  <a:lnTo>
                    <a:pt x="147319" y="0"/>
                  </a:lnTo>
                  <a:lnTo>
                    <a:pt x="100738" y="7506"/>
                  </a:lnTo>
                  <a:lnTo>
                    <a:pt x="60295" y="28411"/>
                  </a:lnTo>
                  <a:lnTo>
                    <a:pt x="28411" y="60295"/>
                  </a:lnTo>
                  <a:lnTo>
                    <a:pt x="7506" y="100738"/>
                  </a:lnTo>
                  <a:lnTo>
                    <a:pt x="0" y="147319"/>
                  </a:lnTo>
                  <a:lnTo>
                    <a:pt x="0" y="736600"/>
                  </a:lnTo>
                  <a:lnTo>
                    <a:pt x="7506" y="783181"/>
                  </a:lnTo>
                  <a:lnTo>
                    <a:pt x="28411" y="823624"/>
                  </a:lnTo>
                  <a:lnTo>
                    <a:pt x="60295" y="855508"/>
                  </a:lnTo>
                  <a:lnTo>
                    <a:pt x="100738" y="876413"/>
                  </a:lnTo>
                  <a:lnTo>
                    <a:pt x="147319" y="883919"/>
                  </a:lnTo>
                  <a:lnTo>
                    <a:pt x="1265428" y="883919"/>
                  </a:lnTo>
                  <a:lnTo>
                    <a:pt x="1312009" y="876413"/>
                  </a:lnTo>
                  <a:lnTo>
                    <a:pt x="1352452" y="855508"/>
                  </a:lnTo>
                  <a:lnTo>
                    <a:pt x="1384336" y="823624"/>
                  </a:lnTo>
                  <a:lnTo>
                    <a:pt x="1405241" y="783181"/>
                  </a:lnTo>
                  <a:lnTo>
                    <a:pt x="1412747" y="736600"/>
                  </a:lnTo>
                  <a:lnTo>
                    <a:pt x="1412747" y="147319"/>
                  </a:lnTo>
                  <a:lnTo>
                    <a:pt x="1405241" y="100738"/>
                  </a:lnTo>
                  <a:lnTo>
                    <a:pt x="1384336" y="60295"/>
                  </a:lnTo>
                  <a:lnTo>
                    <a:pt x="1352452" y="28411"/>
                  </a:lnTo>
                  <a:lnTo>
                    <a:pt x="1312009" y="7506"/>
                  </a:lnTo>
                  <a:lnTo>
                    <a:pt x="126542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76016" y="2407920"/>
              <a:ext cx="1412875" cy="883919"/>
            </a:xfrm>
            <a:custGeom>
              <a:avLst/>
              <a:gdLst/>
              <a:ahLst/>
              <a:cxnLst/>
              <a:rect l="l" t="t" r="r" b="b"/>
              <a:pathLst>
                <a:path w="1412875" h="883920">
                  <a:moveTo>
                    <a:pt x="0" y="147319"/>
                  </a:moveTo>
                  <a:lnTo>
                    <a:pt x="7506" y="100738"/>
                  </a:lnTo>
                  <a:lnTo>
                    <a:pt x="28411" y="60295"/>
                  </a:lnTo>
                  <a:lnTo>
                    <a:pt x="60295" y="28411"/>
                  </a:lnTo>
                  <a:lnTo>
                    <a:pt x="100738" y="7506"/>
                  </a:lnTo>
                  <a:lnTo>
                    <a:pt x="147319" y="0"/>
                  </a:lnTo>
                  <a:lnTo>
                    <a:pt x="1265428" y="0"/>
                  </a:lnTo>
                  <a:lnTo>
                    <a:pt x="1312009" y="7506"/>
                  </a:lnTo>
                  <a:lnTo>
                    <a:pt x="1352452" y="28411"/>
                  </a:lnTo>
                  <a:lnTo>
                    <a:pt x="1384336" y="60295"/>
                  </a:lnTo>
                  <a:lnTo>
                    <a:pt x="1405241" y="100738"/>
                  </a:lnTo>
                  <a:lnTo>
                    <a:pt x="1412747" y="147319"/>
                  </a:lnTo>
                  <a:lnTo>
                    <a:pt x="1412747" y="736600"/>
                  </a:lnTo>
                  <a:lnTo>
                    <a:pt x="1405241" y="783181"/>
                  </a:lnTo>
                  <a:lnTo>
                    <a:pt x="1384336" y="823624"/>
                  </a:lnTo>
                  <a:lnTo>
                    <a:pt x="1352452" y="855508"/>
                  </a:lnTo>
                  <a:lnTo>
                    <a:pt x="1312009" y="876413"/>
                  </a:lnTo>
                  <a:lnTo>
                    <a:pt x="1265428" y="883919"/>
                  </a:lnTo>
                  <a:lnTo>
                    <a:pt x="147319" y="883919"/>
                  </a:lnTo>
                  <a:lnTo>
                    <a:pt x="100738" y="876413"/>
                  </a:lnTo>
                  <a:lnTo>
                    <a:pt x="60295" y="855508"/>
                  </a:lnTo>
                  <a:lnTo>
                    <a:pt x="28411" y="823624"/>
                  </a:lnTo>
                  <a:lnTo>
                    <a:pt x="7506" y="783181"/>
                  </a:lnTo>
                  <a:lnTo>
                    <a:pt x="0" y="736600"/>
                  </a:lnTo>
                  <a:lnTo>
                    <a:pt x="0" y="147319"/>
                  </a:lnTo>
                  <a:close/>
                </a:path>
              </a:pathLst>
            </a:custGeom>
            <a:ln w="12700">
              <a:solidFill>
                <a:srgbClr val="2B0D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10203" y="2693873"/>
            <a:ext cx="9455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Experts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06797" y="1700529"/>
            <a:ext cx="2507615" cy="1547495"/>
            <a:chOff x="4606797" y="1700529"/>
            <a:chExt cx="2507615" cy="1547495"/>
          </a:xfrm>
        </p:grpSpPr>
        <p:sp>
          <p:nvSpPr>
            <p:cNvPr id="22" name="object 22"/>
            <p:cNvSpPr/>
            <p:nvPr/>
          </p:nvSpPr>
          <p:spPr>
            <a:xfrm>
              <a:off x="4613147" y="2046731"/>
              <a:ext cx="1109345" cy="1195070"/>
            </a:xfrm>
            <a:custGeom>
              <a:avLst/>
              <a:gdLst/>
              <a:ahLst/>
              <a:cxnLst/>
              <a:rect l="l" t="t" r="r" b="b"/>
              <a:pathLst>
                <a:path w="1109345" h="1195070">
                  <a:moveTo>
                    <a:pt x="19812" y="894079"/>
                  </a:moveTo>
                  <a:lnTo>
                    <a:pt x="924051" y="0"/>
                  </a:lnTo>
                </a:path>
                <a:path w="1109345" h="1195070">
                  <a:moveTo>
                    <a:pt x="0" y="905255"/>
                  </a:moveTo>
                  <a:lnTo>
                    <a:pt x="1108837" y="1194815"/>
                  </a:lnTo>
                </a:path>
              </a:pathLst>
            </a:custGeom>
            <a:ln w="12700">
              <a:solidFill>
                <a:srgbClr val="2C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64123" y="1706879"/>
              <a:ext cx="1544320" cy="802005"/>
            </a:xfrm>
            <a:custGeom>
              <a:avLst/>
              <a:gdLst/>
              <a:ahLst/>
              <a:cxnLst/>
              <a:rect l="l" t="t" r="r" b="b"/>
              <a:pathLst>
                <a:path w="1544320" h="802005">
                  <a:moveTo>
                    <a:pt x="1410207" y="0"/>
                  </a:moveTo>
                  <a:lnTo>
                    <a:pt x="133603" y="0"/>
                  </a:lnTo>
                  <a:lnTo>
                    <a:pt x="91374" y="6811"/>
                  </a:lnTo>
                  <a:lnTo>
                    <a:pt x="54699" y="25777"/>
                  </a:lnTo>
                  <a:lnTo>
                    <a:pt x="25777" y="54699"/>
                  </a:lnTo>
                  <a:lnTo>
                    <a:pt x="6811" y="91374"/>
                  </a:lnTo>
                  <a:lnTo>
                    <a:pt x="0" y="133604"/>
                  </a:lnTo>
                  <a:lnTo>
                    <a:pt x="0" y="668020"/>
                  </a:lnTo>
                  <a:lnTo>
                    <a:pt x="6811" y="710249"/>
                  </a:lnTo>
                  <a:lnTo>
                    <a:pt x="25777" y="746924"/>
                  </a:lnTo>
                  <a:lnTo>
                    <a:pt x="54699" y="775846"/>
                  </a:lnTo>
                  <a:lnTo>
                    <a:pt x="91374" y="794812"/>
                  </a:lnTo>
                  <a:lnTo>
                    <a:pt x="133603" y="801624"/>
                  </a:lnTo>
                  <a:lnTo>
                    <a:pt x="1410207" y="801624"/>
                  </a:lnTo>
                  <a:lnTo>
                    <a:pt x="1452437" y="794812"/>
                  </a:lnTo>
                  <a:lnTo>
                    <a:pt x="1489112" y="775846"/>
                  </a:lnTo>
                  <a:lnTo>
                    <a:pt x="1518034" y="746924"/>
                  </a:lnTo>
                  <a:lnTo>
                    <a:pt x="1537000" y="710249"/>
                  </a:lnTo>
                  <a:lnTo>
                    <a:pt x="1543811" y="668020"/>
                  </a:lnTo>
                  <a:lnTo>
                    <a:pt x="1543811" y="133604"/>
                  </a:lnTo>
                  <a:lnTo>
                    <a:pt x="1537000" y="91374"/>
                  </a:lnTo>
                  <a:lnTo>
                    <a:pt x="1518034" y="54699"/>
                  </a:lnTo>
                  <a:lnTo>
                    <a:pt x="1489112" y="25777"/>
                  </a:lnTo>
                  <a:lnTo>
                    <a:pt x="1452437" y="6811"/>
                  </a:lnTo>
                  <a:lnTo>
                    <a:pt x="141020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64123" y="1706879"/>
              <a:ext cx="1544320" cy="802005"/>
            </a:xfrm>
            <a:custGeom>
              <a:avLst/>
              <a:gdLst/>
              <a:ahLst/>
              <a:cxnLst/>
              <a:rect l="l" t="t" r="r" b="b"/>
              <a:pathLst>
                <a:path w="1544320" h="802005">
                  <a:moveTo>
                    <a:pt x="0" y="133604"/>
                  </a:moveTo>
                  <a:lnTo>
                    <a:pt x="6811" y="91374"/>
                  </a:lnTo>
                  <a:lnTo>
                    <a:pt x="25777" y="54699"/>
                  </a:lnTo>
                  <a:lnTo>
                    <a:pt x="54699" y="25777"/>
                  </a:lnTo>
                  <a:lnTo>
                    <a:pt x="91374" y="6811"/>
                  </a:lnTo>
                  <a:lnTo>
                    <a:pt x="133603" y="0"/>
                  </a:lnTo>
                  <a:lnTo>
                    <a:pt x="1410207" y="0"/>
                  </a:lnTo>
                  <a:lnTo>
                    <a:pt x="1452437" y="6811"/>
                  </a:lnTo>
                  <a:lnTo>
                    <a:pt x="1489112" y="25777"/>
                  </a:lnTo>
                  <a:lnTo>
                    <a:pt x="1518034" y="54699"/>
                  </a:lnTo>
                  <a:lnTo>
                    <a:pt x="1537000" y="91374"/>
                  </a:lnTo>
                  <a:lnTo>
                    <a:pt x="1543811" y="133604"/>
                  </a:lnTo>
                  <a:lnTo>
                    <a:pt x="1543811" y="668020"/>
                  </a:lnTo>
                  <a:lnTo>
                    <a:pt x="1537000" y="710249"/>
                  </a:lnTo>
                  <a:lnTo>
                    <a:pt x="1518034" y="746924"/>
                  </a:lnTo>
                  <a:lnTo>
                    <a:pt x="1489112" y="775846"/>
                  </a:lnTo>
                  <a:lnTo>
                    <a:pt x="1452437" y="794812"/>
                  </a:lnTo>
                  <a:lnTo>
                    <a:pt x="1410207" y="801624"/>
                  </a:lnTo>
                  <a:lnTo>
                    <a:pt x="133603" y="801624"/>
                  </a:lnTo>
                  <a:lnTo>
                    <a:pt x="91374" y="794812"/>
                  </a:lnTo>
                  <a:lnTo>
                    <a:pt x="54699" y="775846"/>
                  </a:lnTo>
                  <a:lnTo>
                    <a:pt x="25777" y="746924"/>
                  </a:lnTo>
                  <a:lnTo>
                    <a:pt x="6811" y="710249"/>
                  </a:lnTo>
                  <a:lnTo>
                    <a:pt x="0" y="668020"/>
                  </a:lnTo>
                  <a:lnTo>
                    <a:pt x="0" y="133604"/>
                  </a:lnTo>
                  <a:close/>
                </a:path>
              </a:pathLst>
            </a:custGeom>
            <a:ln w="12700">
              <a:solidFill>
                <a:srgbClr val="2B0D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018403" y="1952625"/>
            <a:ext cx="637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Segoe UI"/>
                <a:cs typeface="Segoe UI"/>
              </a:rPr>
              <a:t>GOs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608065" y="2858770"/>
            <a:ext cx="1506220" cy="814705"/>
            <a:chOff x="5608065" y="2858770"/>
            <a:chExt cx="1506220" cy="814705"/>
          </a:xfrm>
        </p:grpSpPr>
        <p:sp>
          <p:nvSpPr>
            <p:cNvPr id="27" name="object 27"/>
            <p:cNvSpPr/>
            <p:nvPr/>
          </p:nvSpPr>
          <p:spPr>
            <a:xfrm>
              <a:off x="5614415" y="2865120"/>
              <a:ext cx="1493520" cy="802005"/>
            </a:xfrm>
            <a:custGeom>
              <a:avLst/>
              <a:gdLst/>
              <a:ahLst/>
              <a:cxnLst/>
              <a:rect l="l" t="t" r="r" b="b"/>
              <a:pathLst>
                <a:path w="1493520" h="802004">
                  <a:moveTo>
                    <a:pt x="1359915" y="0"/>
                  </a:moveTo>
                  <a:lnTo>
                    <a:pt x="133604" y="0"/>
                  </a:lnTo>
                  <a:lnTo>
                    <a:pt x="91374" y="6811"/>
                  </a:lnTo>
                  <a:lnTo>
                    <a:pt x="54699" y="25777"/>
                  </a:lnTo>
                  <a:lnTo>
                    <a:pt x="25777" y="54699"/>
                  </a:lnTo>
                  <a:lnTo>
                    <a:pt x="6811" y="91374"/>
                  </a:lnTo>
                  <a:lnTo>
                    <a:pt x="0" y="133603"/>
                  </a:lnTo>
                  <a:lnTo>
                    <a:pt x="0" y="668019"/>
                  </a:lnTo>
                  <a:lnTo>
                    <a:pt x="6811" y="710249"/>
                  </a:lnTo>
                  <a:lnTo>
                    <a:pt x="25777" y="746924"/>
                  </a:lnTo>
                  <a:lnTo>
                    <a:pt x="54699" y="775846"/>
                  </a:lnTo>
                  <a:lnTo>
                    <a:pt x="91374" y="794812"/>
                  </a:lnTo>
                  <a:lnTo>
                    <a:pt x="133604" y="801623"/>
                  </a:lnTo>
                  <a:lnTo>
                    <a:pt x="1359915" y="801623"/>
                  </a:lnTo>
                  <a:lnTo>
                    <a:pt x="1402145" y="794812"/>
                  </a:lnTo>
                  <a:lnTo>
                    <a:pt x="1438820" y="775846"/>
                  </a:lnTo>
                  <a:lnTo>
                    <a:pt x="1467742" y="746924"/>
                  </a:lnTo>
                  <a:lnTo>
                    <a:pt x="1486708" y="710249"/>
                  </a:lnTo>
                  <a:lnTo>
                    <a:pt x="1493519" y="668019"/>
                  </a:lnTo>
                  <a:lnTo>
                    <a:pt x="1493519" y="133603"/>
                  </a:lnTo>
                  <a:lnTo>
                    <a:pt x="1486708" y="91374"/>
                  </a:lnTo>
                  <a:lnTo>
                    <a:pt x="1467742" y="54699"/>
                  </a:lnTo>
                  <a:lnTo>
                    <a:pt x="1438820" y="25777"/>
                  </a:lnTo>
                  <a:lnTo>
                    <a:pt x="1402145" y="6811"/>
                  </a:lnTo>
                  <a:lnTo>
                    <a:pt x="1359915" y="0"/>
                  </a:lnTo>
                  <a:close/>
                </a:path>
              </a:pathLst>
            </a:custGeom>
            <a:solidFill>
              <a:srgbClr val="B7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14415" y="2865120"/>
              <a:ext cx="1493520" cy="802005"/>
            </a:xfrm>
            <a:custGeom>
              <a:avLst/>
              <a:gdLst/>
              <a:ahLst/>
              <a:cxnLst/>
              <a:rect l="l" t="t" r="r" b="b"/>
              <a:pathLst>
                <a:path w="1493520" h="802004">
                  <a:moveTo>
                    <a:pt x="0" y="133603"/>
                  </a:moveTo>
                  <a:lnTo>
                    <a:pt x="6811" y="91374"/>
                  </a:lnTo>
                  <a:lnTo>
                    <a:pt x="25777" y="54699"/>
                  </a:lnTo>
                  <a:lnTo>
                    <a:pt x="54699" y="25777"/>
                  </a:lnTo>
                  <a:lnTo>
                    <a:pt x="91374" y="6811"/>
                  </a:lnTo>
                  <a:lnTo>
                    <a:pt x="133604" y="0"/>
                  </a:lnTo>
                  <a:lnTo>
                    <a:pt x="1359915" y="0"/>
                  </a:lnTo>
                  <a:lnTo>
                    <a:pt x="1402145" y="6811"/>
                  </a:lnTo>
                  <a:lnTo>
                    <a:pt x="1438820" y="25777"/>
                  </a:lnTo>
                  <a:lnTo>
                    <a:pt x="1467742" y="54699"/>
                  </a:lnTo>
                  <a:lnTo>
                    <a:pt x="1486708" y="91374"/>
                  </a:lnTo>
                  <a:lnTo>
                    <a:pt x="1493519" y="133603"/>
                  </a:lnTo>
                  <a:lnTo>
                    <a:pt x="1493519" y="668019"/>
                  </a:lnTo>
                  <a:lnTo>
                    <a:pt x="1486708" y="710249"/>
                  </a:lnTo>
                  <a:lnTo>
                    <a:pt x="1467742" y="746924"/>
                  </a:lnTo>
                  <a:lnTo>
                    <a:pt x="1438820" y="775846"/>
                  </a:lnTo>
                  <a:lnTo>
                    <a:pt x="1402145" y="794812"/>
                  </a:lnTo>
                  <a:lnTo>
                    <a:pt x="1359915" y="801623"/>
                  </a:lnTo>
                  <a:lnTo>
                    <a:pt x="133604" y="801623"/>
                  </a:lnTo>
                  <a:lnTo>
                    <a:pt x="91374" y="794812"/>
                  </a:lnTo>
                  <a:lnTo>
                    <a:pt x="54699" y="775846"/>
                  </a:lnTo>
                  <a:lnTo>
                    <a:pt x="25777" y="746924"/>
                  </a:lnTo>
                  <a:lnTo>
                    <a:pt x="6811" y="710249"/>
                  </a:lnTo>
                  <a:lnTo>
                    <a:pt x="0" y="668019"/>
                  </a:lnTo>
                  <a:lnTo>
                    <a:pt x="0" y="133603"/>
                  </a:lnTo>
                  <a:close/>
                </a:path>
              </a:pathLst>
            </a:custGeom>
            <a:ln w="12699">
              <a:solidFill>
                <a:srgbClr val="2B0D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742813" y="2973400"/>
            <a:ext cx="12363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Segoe UI"/>
                <a:cs typeface="Segoe UI"/>
              </a:rPr>
              <a:t>GOs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(Consensus)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577841" y="2884677"/>
            <a:ext cx="2605405" cy="1863089"/>
            <a:chOff x="4577841" y="2884677"/>
            <a:chExt cx="2605405" cy="1863089"/>
          </a:xfrm>
        </p:grpSpPr>
        <p:sp>
          <p:nvSpPr>
            <p:cNvPr id="31" name="object 31"/>
            <p:cNvSpPr/>
            <p:nvPr/>
          </p:nvSpPr>
          <p:spPr>
            <a:xfrm>
              <a:off x="4584191" y="2891027"/>
              <a:ext cx="1043940" cy="1615440"/>
            </a:xfrm>
            <a:custGeom>
              <a:avLst/>
              <a:gdLst/>
              <a:ahLst/>
              <a:cxnLst/>
              <a:rect l="l" t="t" r="r" b="b"/>
              <a:pathLst>
                <a:path w="1043939" h="1615439">
                  <a:moveTo>
                    <a:pt x="0" y="0"/>
                  </a:moveTo>
                  <a:lnTo>
                    <a:pt x="1043559" y="1615440"/>
                  </a:lnTo>
                </a:path>
              </a:pathLst>
            </a:custGeom>
            <a:ln w="12700">
              <a:solidFill>
                <a:srgbClr val="2C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22035" y="4020311"/>
              <a:ext cx="1554480" cy="721360"/>
            </a:xfrm>
            <a:custGeom>
              <a:avLst/>
              <a:gdLst/>
              <a:ahLst/>
              <a:cxnLst/>
              <a:rect l="l" t="t" r="r" b="b"/>
              <a:pathLst>
                <a:path w="1554479" h="721360">
                  <a:moveTo>
                    <a:pt x="1434338" y="0"/>
                  </a:moveTo>
                  <a:lnTo>
                    <a:pt x="120141" y="0"/>
                  </a:lnTo>
                  <a:lnTo>
                    <a:pt x="73402" y="9449"/>
                  </a:lnTo>
                  <a:lnTo>
                    <a:pt x="35210" y="35210"/>
                  </a:lnTo>
                  <a:lnTo>
                    <a:pt x="9449" y="73402"/>
                  </a:lnTo>
                  <a:lnTo>
                    <a:pt x="0" y="120142"/>
                  </a:lnTo>
                  <a:lnTo>
                    <a:pt x="0" y="600710"/>
                  </a:lnTo>
                  <a:lnTo>
                    <a:pt x="9449" y="647449"/>
                  </a:lnTo>
                  <a:lnTo>
                    <a:pt x="35210" y="685641"/>
                  </a:lnTo>
                  <a:lnTo>
                    <a:pt x="73402" y="711402"/>
                  </a:lnTo>
                  <a:lnTo>
                    <a:pt x="120141" y="720851"/>
                  </a:lnTo>
                  <a:lnTo>
                    <a:pt x="1434338" y="720851"/>
                  </a:lnTo>
                  <a:lnTo>
                    <a:pt x="1481077" y="711402"/>
                  </a:lnTo>
                  <a:lnTo>
                    <a:pt x="1519269" y="685641"/>
                  </a:lnTo>
                  <a:lnTo>
                    <a:pt x="1545030" y="647449"/>
                  </a:lnTo>
                  <a:lnTo>
                    <a:pt x="1554480" y="600710"/>
                  </a:lnTo>
                  <a:lnTo>
                    <a:pt x="1554480" y="120142"/>
                  </a:lnTo>
                  <a:lnTo>
                    <a:pt x="1545030" y="73402"/>
                  </a:lnTo>
                  <a:lnTo>
                    <a:pt x="1519269" y="35210"/>
                  </a:lnTo>
                  <a:lnTo>
                    <a:pt x="1481077" y="9449"/>
                  </a:lnTo>
                  <a:lnTo>
                    <a:pt x="1434338" y="0"/>
                  </a:lnTo>
                  <a:close/>
                </a:path>
              </a:pathLst>
            </a:custGeom>
            <a:solidFill>
              <a:srgbClr val="E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22035" y="4020311"/>
              <a:ext cx="1554480" cy="721360"/>
            </a:xfrm>
            <a:custGeom>
              <a:avLst/>
              <a:gdLst/>
              <a:ahLst/>
              <a:cxnLst/>
              <a:rect l="l" t="t" r="r" b="b"/>
              <a:pathLst>
                <a:path w="1554479" h="721360">
                  <a:moveTo>
                    <a:pt x="0" y="120142"/>
                  </a:moveTo>
                  <a:lnTo>
                    <a:pt x="9449" y="73402"/>
                  </a:lnTo>
                  <a:lnTo>
                    <a:pt x="35210" y="35210"/>
                  </a:lnTo>
                  <a:lnTo>
                    <a:pt x="73402" y="9449"/>
                  </a:lnTo>
                  <a:lnTo>
                    <a:pt x="120141" y="0"/>
                  </a:lnTo>
                  <a:lnTo>
                    <a:pt x="1434338" y="0"/>
                  </a:lnTo>
                  <a:lnTo>
                    <a:pt x="1481077" y="9449"/>
                  </a:lnTo>
                  <a:lnTo>
                    <a:pt x="1519269" y="35210"/>
                  </a:lnTo>
                  <a:lnTo>
                    <a:pt x="1545030" y="73402"/>
                  </a:lnTo>
                  <a:lnTo>
                    <a:pt x="1554480" y="120142"/>
                  </a:lnTo>
                  <a:lnTo>
                    <a:pt x="1554480" y="600710"/>
                  </a:lnTo>
                  <a:lnTo>
                    <a:pt x="1545030" y="647449"/>
                  </a:lnTo>
                  <a:lnTo>
                    <a:pt x="1519269" y="685641"/>
                  </a:lnTo>
                  <a:lnTo>
                    <a:pt x="1481077" y="711402"/>
                  </a:lnTo>
                  <a:lnTo>
                    <a:pt x="1434338" y="720851"/>
                  </a:lnTo>
                  <a:lnTo>
                    <a:pt x="120141" y="720851"/>
                  </a:lnTo>
                  <a:lnTo>
                    <a:pt x="73402" y="711402"/>
                  </a:lnTo>
                  <a:lnTo>
                    <a:pt x="35210" y="685641"/>
                  </a:lnTo>
                  <a:lnTo>
                    <a:pt x="9449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12700">
              <a:solidFill>
                <a:srgbClr val="2B0D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796788" y="4088333"/>
            <a:ext cx="12065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If</a:t>
            </a: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 more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NO</a:t>
            </a:r>
            <a:r>
              <a:rPr sz="1800" spc="-25" dirty="0">
                <a:solidFill>
                  <a:srgbClr val="FFFFFF"/>
                </a:solidFill>
                <a:latin typeface="Segoe UI"/>
                <a:cs typeface="Segoe UI"/>
              </a:rPr>
              <a:t> GOs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93023" y="3816096"/>
            <a:ext cx="2642870" cy="1056640"/>
          </a:xfrm>
          <a:prstGeom prst="rect">
            <a:avLst/>
          </a:prstGeom>
          <a:solidFill>
            <a:srgbClr val="6F2F9F"/>
          </a:solidFill>
          <a:ln w="12700">
            <a:solidFill>
              <a:srgbClr val="2B0D41"/>
            </a:solidFill>
          </a:ln>
        </p:spPr>
        <p:txBody>
          <a:bodyPr vert="horz" wrap="square" lIns="0" tIns="248920" rIns="0" bIns="0" rtlCol="0">
            <a:spAutoFit/>
          </a:bodyPr>
          <a:lstStyle/>
          <a:p>
            <a:pPr marL="443865" marR="137160" indent="-294640">
              <a:lnSpc>
                <a:spcPct val="100000"/>
              </a:lnSpc>
              <a:spcBef>
                <a:spcPts val="1960"/>
              </a:spcBef>
            </a:pP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Possible</a:t>
            </a:r>
            <a:r>
              <a:rPr sz="1800" b="1" spc="-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resubmission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8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full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 proposal*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097268" y="2148839"/>
            <a:ext cx="1280160" cy="2245995"/>
          </a:xfrm>
          <a:custGeom>
            <a:avLst/>
            <a:gdLst/>
            <a:ahLst/>
            <a:cxnLst/>
            <a:rect l="l" t="t" r="r" b="b"/>
            <a:pathLst>
              <a:path w="1280159" h="2245995">
                <a:moveTo>
                  <a:pt x="0" y="1189736"/>
                </a:moveTo>
                <a:lnTo>
                  <a:pt x="1280159" y="112775"/>
                </a:lnTo>
              </a:path>
              <a:path w="1280159" h="2245995">
                <a:moveTo>
                  <a:pt x="76200" y="2245868"/>
                </a:moveTo>
                <a:lnTo>
                  <a:pt x="1092200" y="2235708"/>
                </a:lnTo>
              </a:path>
              <a:path w="1280159" h="2245995">
                <a:moveTo>
                  <a:pt x="15239" y="0"/>
                </a:moveTo>
                <a:lnTo>
                  <a:pt x="1244600" y="10160"/>
                </a:lnTo>
              </a:path>
            </a:pathLst>
          </a:custGeom>
          <a:ln w="12700">
            <a:solidFill>
              <a:srgbClr val="2C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993394" y="5105146"/>
            <a:ext cx="4846955" cy="988060"/>
            <a:chOff x="993394" y="5105146"/>
            <a:chExt cx="4846955" cy="988060"/>
          </a:xfrm>
        </p:grpSpPr>
        <p:sp>
          <p:nvSpPr>
            <p:cNvPr id="38" name="object 38"/>
            <p:cNvSpPr/>
            <p:nvPr/>
          </p:nvSpPr>
          <p:spPr>
            <a:xfrm>
              <a:off x="999744" y="5111496"/>
              <a:ext cx="4834255" cy="975360"/>
            </a:xfrm>
            <a:custGeom>
              <a:avLst/>
              <a:gdLst/>
              <a:ahLst/>
              <a:cxnLst/>
              <a:rect l="l" t="t" r="r" b="b"/>
              <a:pathLst>
                <a:path w="4834255" h="975360">
                  <a:moveTo>
                    <a:pt x="4346448" y="0"/>
                  </a:moveTo>
                  <a:lnTo>
                    <a:pt x="487680" y="0"/>
                  </a:lnTo>
                  <a:lnTo>
                    <a:pt x="440712" y="2232"/>
                  </a:lnTo>
                  <a:lnTo>
                    <a:pt x="395008" y="8792"/>
                  </a:lnTo>
                  <a:lnTo>
                    <a:pt x="350772" y="19476"/>
                  </a:lnTo>
                  <a:lnTo>
                    <a:pt x="308207" y="34080"/>
                  </a:lnTo>
                  <a:lnTo>
                    <a:pt x="267519" y="52400"/>
                  </a:lnTo>
                  <a:lnTo>
                    <a:pt x="228911" y="74230"/>
                  </a:lnTo>
                  <a:lnTo>
                    <a:pt x="192589" y="99367"/>
                  </a:lnTo>
                  <a:lnTo>
                    <a:pt x="158756" y="127607"/>
                  </a:lnTo>
                  <a:lnTo>
                    <a:pt x="127616" y="158746"/>
                  </a:lnTo>
                  <a:lnTo>
                    <a:pt x="99375" y="192578"/>
                  </a:lnTo>
                  <a:lnTo>
                    <a:pt x="74236" y="228900"/>
                  </a:lnTo>
                  <a:lnTo>
                    <a:pt x="52404" y="267508"/>
                  </a:lnTo>
                  <a:lnTo>
                    <a:pt x="34083" y="308196"/>
                  </a:lnTo>
                  <a:lnTo>
                    <a:pt x="19478" y="350762"/>
                  </a:lnTo>
                  <a:lnTo>
                    <a:pt x="8793" y="395001"/>
                  </a:lnTo>
                  <a:lnTo>
                    <a:pt x="2232" y="440708"/>
                  </a:lnTo>
                  <a:lnTo>
                    <a:pt x="0" y="487679"/>
                  </a:lnTo>
                  <a:lnTo>
                    <a:pt x="2232" y="534647"/>
                  </a:lnTo>
                  <a:lnTo>
                    <a:pt x="8793" y="580351"/>
                  </a:lnTo>
                  <a:lnTo>
                    <a:pt x="19478" y="624587"/>
                  </a:lnTo>
                  <a:lnTo>
                    <a:pt x="34083" y="667152"/>
                  </a:lnTo>
                  <a:lnTo>
                    <a:pt x="52404" y="707840"/>
                  </a:lnTo>
                  <a:lnTo>
                    <a:pt x="74236" y="746448"/>
                  </a:lnTo>
                  <a:lnTo>
                    <a:pt x="99375" y="782770"/>
                  </a:lnTo>
                  <a:lnTo>
                    <a:pt x="127616" y="816603"/>
                  </a:lnTo>
                  <a:lnTo>
                    <a:pt x="158756" y="847743"/>
                  </a:lnTo>
                  <a:lnTo>
                    <a:pt x="192589" y="875984"/>
                  </a:lnTo>
                  <a:lnTo>
                    <a:pt x="228911" y="901123"/>
                  </a:lnTo>
                  <a:lnTo>
                    <a:pt x="267519" y="922955"/>
                  </a:lnTo>
                  <a:lnTo>
                    <a:pt x="308207" y="941276"/>
                  </a:lnTo>
                  <a:lnTo>
                    <a:pt x="350772" y="955881"/>
                  </a:lnTo>
                  <a:lnTo>
                    <a:pt x="395008" y="966566"/>
                  </a:lnTo>
                  <a:lnTo>
                    <a:pt x="440712" y="973127"/>
                  </a:lnTo>
                  <a:lnTo>
                    <a:pt x="487680" y="975359"/>
                  </a:lnTo>
                  <a:lnTo>
                    <a:pt x="4346448" y="975359"/>
                  </a:lnTo>
                  <a:lnTo>
                    <a:pt x="4393419" y="973127"/>
                  </a:lnTo>
                  <a:lnTo>
                    <a:pt x="4439126" y="966566"/>
                  </a:lnTo>
                  <a:lnTo>
                    <a:pt x="4483365" y="955881"/>
                  </a:lnTo>
                  <a:lnTo>
                    <a:pt x="4525931" y="941276"/>
                  </a:lnTo>
                  <a:lnTo>
                    <a:pt x="4566619" y="922955"/>
                  </a:lnTo>
                  <a:lnTo>
                    <a:pt x="4605227" y="901123"/>
                  </a:lnTo>
                  <a:lnTo>
                    <a:pt x="4641549" y="875984"/>
                  </a:lnTo>
                  <a:lnTo>
                    <a:pt x="4675381" y="847743"/>
                  </a:lnTo>
                  <a:lnTo>
                    <a:pt x="4706520" y="816603"/>
                  </a:lnTo>
                  <a:lnTo>
                    <a:pt x="4734760" y="782770"/>
                  </a:lnTo>
                  <a:lnTo>
                    <a:pt x="4759897" y="746448"/>
                  </a:lnTo>
                  <a:lnTo>
                    <a:pt x="4781727" y="707840"/>
                  </a:lnTo>
                  <a:lnTo>
                    <a:pt x="4800047" y="667152"/>
                  </a:lnTo>
                  <a:lnTo>
                    <a:pt x="4814651" y="624587"/>
                  </a:lnTo>
                  <a:lnTo>
                    <a:pt x="4825335" y="580351"/>
                  </a:lnTo>
                  <a:lnTo>
                    <a:pt x="4831895" y="534647"/>
                  </a:lnTo>
                  <a:lnTo>
                    <a:pt x="4834128" y="487679"/>
                  </a:lnTo>
                  <a:lnTo>
                    <a:pt x="4831895" y="440708"/>
                  </a:lnTo>
                  <a:lnTo>
                    <a:pt x="4825335" y="395001"/>
                  </a:lnTo>
                  <a:lnTo>
                    <a:pt x="4814651" y="350762"/>
                  </a:lnTo>
                  <a:lnTo>
                    <a:pt x="4800047" y="308196"/>
                  </a:lnTo>
                  <a:lnTo>
                    <a:pt x="4781727" y="267508"/>
                  </a:lnTo>
                  <a:lnTo>
                    <a:pt x="4759897" y="228900"/>
                  </a:lnTo>
                  <a:lnTo>
                    <a:pt x="4734760" y="192578"/>
                  </a:lnTo>
                  <a:lnTo>
                    <a:pt x="4706520" y="158746"/>
                  </a:lnTo>
                  <a:lnTo>
                    <a:pt x="4675381" y="127607"/>
                  </a:lnTo>
                  <a:lnTo>
                    <a:pt x="4641549" y="99367"/>
                  </a:lnTo>
                  <a:lnTo>
                    <a:pt x="4605227" y="74230"/>
                  </a:lnTo>
                  <a:lnTo>
                    <a:pt x="4566619" y="52400"/>
                  </a:lnTo>
                  <a:lnTo>
                    <a:pt x="4525931" y="34080"/>
                  </a:lnTo>
                  <a:lnTo>
                    <a:pt x="4483365" y="19476"/>
                  </a:lnTo>
                  <a:lnTo>
                    <a:pt x="4439126" y="8792"/>
                  </a:lnTo>
                  <a:lnTo>
                    <a:pt x="4393419" y="2232"/>
                  </a:lnTo>
                  <a:lnTo>
                    <a:pt x="4346448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9744" y="5111496"/>
              <a:ext cx="4834255" cy="975360"/>
            </a:xfrm>
            <a:custGeom>
              <a:avLst/>
              <a:gdLst/>
              <a:ahLst/>
              <a:cxnLst/>
              <a:rect l="l" t="t" r="r" b="b"/>
              <a:pathLst>
                <a:path w="4834255" h="975360">
                  <a:moveTo>
                    <a:pt x="0" y="487679"/>
                  </a:moveTo>
                  <a:lnTo>
                    <a:pt x="2232" y="440708"/>
                  </a:lnTo>
                  <a:lnTo>
                    <a:pt x="8793" y="395001"/>
                  </a:lnTo>
                  <a:lnTo>
                    <a:pt x="19478" y="350762"/>
                  </a:lnTo>
                  <a:lnTo>
                    <a:pt x="34083" y="308196"/>
                  </a:lnTo>
                  <a:lnTo>
                    <a:pt x="52404" y="267508"/>
                  </a:lnTo>
                  <a:lnTo>
                    <a:pt x="74236" y="228900"/>
                  </a:lnTo>
                  <a:lnTo>
                    <a:pt x="99375" y="192578"/>
                  </a:lnTo>
                  <a:lnTo>
                    <a:pt x="127616" y="158746"/>
                  </a:lnTo>
                  <a:lnTo>
                    <a:pt x="158756" y="127607"/>
                  </a:lnTo>
                  <a:lnTo>
                    <a:pt x="192589" y="99367"/>
                  </a:lnTo>
                  <a:lnTo>
                    <a:pt x="228911" y="74230"/>
                  </a:lnTo>
                  <a:lnTo>
                    <a:pt x="267519" y="52400"/>
                  </a:lnTo>
                  <a:lnTo>
                    <a:pt x="308207" y="34080"/>
                  </a:lnTo>
                  <a:lnTo>
                    <a:pt x="350772" y="19476"/>
                  </a:lnTo>
                  <a:lnTo>
                    <a:pt x="395008" y="8792"/>
                  </a:lnTo>
                  <a:lnTo>
                    <a:pt x="440712" y="2232"/>
                  </a:lnTo>
                  <a:lnTo>
                    <a:pt x="487680" y="0"/>
                  </a:lnTo>
                  <a:lnTo>
                    <a:pt x="4346448" y="0"/>
                  </a:lnTo>
                  <a:lnTo>
                    <a:pt x="4393419" y="2232"/>
                  </a:lnTo>
                  <a:lnTo>
                    <a:pt x="4439126" y="8792"/>
                  </a:lnTo>
                  <a:lnTo>
                    <a:pt x="4483365" y="19476"/>
                  </a:lnTo>
                  <a:lnTo>
                    <a:pt x="4525931" y="34080"/>
                  </a:lnTo>
                  <a:lnTo>
                    <a:pt x="4566619" y="52400"/>
                  </a:lnTo>
                  <a:lnTo>
                    <a:pt x="4605227" y="74230"/>
                  </a:lnTo>
                  <a:lnTo>
                    <a:pt x="4641549" y="99367"/>
                  </a:lnTo>
                  <a:lnTo>
                    <a:pt x="4675381" y="127607"/>
                  </a:lnTo>
                  <a:lnTo>
                    <a:pt x="4706520" y="158746"/>
                  </a:lnTo>
                  <a:lnTo>
                    <a:pt x="4734760" y="192578"/>
                  </a:lnTo>
                  <a:lnTo>
                    <a:pt x="4759897" y="228900"/>
                  </a:lnTo>
                  <a:lnTo>
                    <a:pt x="4781727" y="267508"/>
                  </a:lnTo>
                  <a:lnTo>
                    <a:pt x="4800047" y="308196"/>
                  </a:lnTo>
                  <a:lnTo>
                    <a:pt x="4814651" y="350762"/>
                  </a:lnTo>
                  <a:lnTo>
                    <a:pt x="4825335" y="395001"/>
                  </a:lnTo>
                  <a:lnTo>
                    <a:pt x="4831895" y="440708"/>
                  </a:lnTo>
                  <a:lnTo>
                    <a:pt x="4834128" y="487679"/>
                  </a:lnTo>
                  <a:lnTo>
                    <a:pt x="4831895" y="534647"/>
                  </a:lnTo>
                  <a:lnTo>
                    <a:pt x="4825335" y="580351"/>
                  </a:lnTo>
                  <a:lnTo>
                    <a:pt x="4814651" y="624587"/>
                  </a:lnTo>
                  <a:lnTo>
                    <a:pt x="4800047" y="667152"/>
                  </a:lnTo>
                  <a:lnTo>
                    <a:pt x="4781727" y="707840"/>
                  </a:lnTo>
                  <a:lnTo>
                    <a:pt x="4759897" y="746448"/>
                  </a:lnTo>
                  <a:lnTo>
                    <a:pt x="4734760" y="782770"/>
                  </a:lnTo>
                  <a:lnTo>
                    <a:pt x="4706520" y="816603"/>
                  </a:lnTo>
                  <a:lnTo>
                    <a:pt x="4675381" y="847743"/>
                  </a:lnTo>
                  <a:lnTo>
                    <a:pt x="4641549" y="875984"/>
                  </a:lnTo>
                  <a:lnTo>
                    <a:pt x="4605227" y="901123"/>
                  </a:lnTo>
                  <a:lnTo>
                    <a:pt x="4566619" y="922955"/>
                  </a:lnTo>
                  <a:lnTo>
                    <a:pt x="4525931" y="941276"/>
                  </a:lnTo>
                  <a:lnTo>
                    <a:pt x="4483365" y="955881"/>
                  </a:lnTo>
                  <a:lnTo>
                    <a:pt x="4439126" y="966566"/>
                  </a:lnTo>
                  <a:lnTo>
                    <a:pt x="4393419" y="973127"/>
                  </a:lnTo>
                  <a:lnTo>
                    <a:pt x="4346448" y="975359"/>
                  </a:lnTo>
                  <a:lnTo>
                    <a:pt x="487680" y="975359"/>
                  </a:lnTo>
                  <a:lnTo>
                    <a:pt x="440712" y="973127"/>
                  </a:lnTo>
                  <a:lnTo>
                    <a:pt x="395008" y="966566"/>
                  </a:lnTo>
                  <a:lnTo>
                    <a:pt x="350772" y="955881"/>
                  </a:lnTo>
                  <a:lnTo>
                    <a:pt x="308207" y="941276"/>
                  </a:lnTo>
                  <a:lnTo>
                    <a:pt x="267519" y="922955"/>
                  </a:lnTo>
                  <a:lnTo>
                    <a:pt x="228911" y="901123"/>
                  </a:lnTo>
                  <a:lnTo>
                    <a:pt x="192589" y="875984"/>
                  </a:lnTo>
                  <a:lnTo>
                    <a:pt x="158756" y="847743"/>
                  </a:lnTo>
                  <a:lnTo>
                    <a:pt x="127616" y="816603"/>
                  </a:lnTo>
                  <a:lnTo>
                    <a:pt x="99375" y="782770"/>
                  </a:lnTo>
                  <a:lnTo>
                    <a:pt x="74236" y="746448"/>
                  </a:lnTo>
                  <a:lnTo>
                    <a:pt x="52404" y="707840"/>
                  </a:lnTo>
                  <a:lnTo>
                    <a:pt x="34083" y="667152"/>
                  </a:lnTo>
                  <a:lnTo>
                    <a:pt x="19478" y="624587"/>
                  </a:lnTo>
                  <a:lnTo>
                    <a:pt x="8793" y="580351"/>
                  </a:lnTo>
                  <a:lnTo>
                    <a:pt x="2232" y="534647"/>
                  </a:lnTo>
                  <a:lnTo>
                    <a:pt x="0" y="487679"/>
                  </a:lnTo>
                  <a:close/>
                </a:path>
              </a:pathLst>
            </a:custGeom>
            <a:ln w="12700">
              <a:solidFill>
                <a:srgbClr val="501F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878582" y="5139893"/>
            <a:ext cx="118935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Cut-</a:t>
            </a:r>
            <a:r>
              <a:rPr sz="1800" b="1" spc="-20" dirty="0">
                <a:solidFill>
                  <a:srgbClr val="FFFFFF"/>
                </a:solidFill>
                <a:latin typeface="Segoe UI"/>
                <a:cs typeface="Segoe UI"/>
              </a:rPr>
              <a:t>offs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12/03/2025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01/10/2025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2077973"/>
            <a:ext cx="9570720" cy="23425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080" indent="-457200">
              <a:lnSpc>
                <a:spcPts val="2590"/>
              </a:lnSpc>
              <a:spcBef>
                <a:spcPts val="425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Pitch</a:t>
            </a:r>
            <a:r>
              <a:rPr sz="24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your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innovation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Jury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Members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composed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serial entrepreneurs,</a:t>
            </a:r>
            <a:r>
              <a:rPr sz="24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innovation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specialists</a:t>
            </a:r>
            <a:r>
              <a:rPr sz="24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senior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investors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80"/>
              </a:spcBef>
              <a:buClr>
                <a:srgbClr val="CC2E2E"/>
              </a:buClr>
              <a:buFont typeface="Arial MT"/>
              <a:buChar char="•"/>
            </a:pP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Answer</a:t>
            </a:r>
            <a:r>
              <a:rPr sz="24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questions</a:t>
            </a:r>
            <a:r>
              <a:rPr sz="24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from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Jury</a:t>
            </a:r>
            <a:r>
              <a:rPr sz="2400" spc="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Members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10"/>
              </a:spcBef>
              <a:buClr>
                <a:srgbClr val="CC2E2E"/>
              </a:buClr>
              <a:buFont typeface="Arial MT"/>
              <a:buChar char="•"/>
            </a:pP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If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selected,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you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will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sign</a:t>
            </a:r>
            <a:r>
              <a:rPr sz="24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contract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Interview:</a:t>
            </a:r>
            <a:r>
              <a:rPr sz="3500" spc="-3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pitch</a:t>
            </a:r>
            <a:r>
              <a:rPr sz="3500" spc="-2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your</a:t>
            </a:r>
            <a:r>
              <a:rPr sz="3500" spc="-40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innovation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Full</a:t>
            </a:r>
            <a:r>
              <a:rPr sz="3500" spc="-5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proposal:</a:t>
            </a:r>
            <a:r>
              <a:rPr sz="3500" spc="-4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interview</a:t>
            </a:r>
            <a:r>
              <a:rPr sz="3500" spc="-5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evaluation</a:t>
            </a:r>
            <a:r>
              <a:rPr sz="3500" spc="-70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process</a:t>
            </a:r>
            <a:endParaRPr sz="35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1247" y="5221223"/>
            <a:ext cx="4965700" cy="1289685"/>
            <a:chOff x="841247" y="5221223"/>
            <a:chExt cx="4965700" cy="1289685"/>
          </a:xfrm>
        </p:grpSpPr>
        <p:sp>
          <p:nvSpPr>
            <p:cNvPr id="4" name="object 4"/>
            <p:cNvSpPr/>
            <p:nvPr/>
          </p:nvSpPr>
          <p:spPr>
            <a:xfrm>
              <a:off x="940307" y="5221223"/>
              <a:ext cx="4866640" cy="1282065"/>
            </a:xfrm>
            <a:custGeom>
              <a:avLst/>
              <a:gdLst/>
              <a:ahLst/>
              <a:cxnLst/>
              <a:rect l="l" t="t" r="r" b="b"/>
              <a:pathLst>
                <a:path w="4866640" h="1282065">
                  <a:moveTo>
                    <a:pt x="4225290" y="0"/>
                  </a:moveTo>
                  <a:lnTo>
                    <a:pt x="640841" y="0"/>
                  </a:lnTo>
                  <a:lnTo>
                    <a:pt x="593015" y="1757"/>
                  </a:lnTo>
                  <a:lnTo>
                    <a:pt x="546143" y="6947"/>
                  </a:lnTo>
                  <a:lnTo>
                    <a:pt x="500350" y="15446"/>
                  </a:lnTo>
                  <a:lnTo>
                    <a:pt x="455759" y="27130"/>
                  </a:lnTo>
                  <a:lnTo>
                    <a:pt x="412495" y="41875"/>
                  </a:lnTo>
                  <a:lnTo>
                    <a:pt x="370680" y="59557"/>
                  </a:lnTo>
                  <a:lnTo>
                    <a:pt x="330440" y="80053"/>
                  </a:lnTo>
                  <a:lnTo>
                    <a:pt x="291898" y="103238"/>
                  </a:lnTo>
                  <a:lnTo>
                    <a:pt x="255178" y="128988"/>
                  </a:lnTo>
                  <a:lnTo>
                    <a:pt x="220404" y="157180"/>
                  </a:lnTo>
                  <a:lnTo>
                    <a:pt x="187699" y="187690"/>
                  </a:lnTo>
                  <a:lnTo>
                    <a:pt x="157188" y="220393"/>
                  </a:lnTo>
                  <a:lnTo>
                    <a:pt x="128995" y="255167"/>
                  </a:lnTo>
                  <a:lnTo>
                    <a:pt x="103244" y="291887"/>
                  </a:lnTo>
                  <a:lnTo>
                    <a:pt x="80058" y="330429"/>
                  </a:lnTo>
                  <a:lnTo>
                    <a:pt x="59562" y="370669"/>
                  </a:lnTo>
                  <a:lnTo>
                    <a:pt x="41878" y="412484"/>
                  </a:lnTo>
                  <a:lnTo>
                    <a:pt x="27132" y="455750"/>
                  </a:lnTo>
                  <a:lnTo>
                    <a:pt x="15448" y="500342"/>
                  </a:lnTo>
                  <a:lnTo>
                    <a:pt x="6948" y="546138"/>
                  </a:lnTo>
                  <a:lnTo>
                    <a:pt x="1757" y="593012"/>
                  </a:lnTo>
                  <a:lnTo>
                    <a:pt x="0" y="640841"/>
                  </a:lnTo>
                  <a:lnTo>
                    <a:pt x="1757" y="688668"/>
                  </a:lnTo>
                  <a:lnTo>
                    <a:pt x="6948" y="735540"/>
                  </a:lnTo>
                  <a:lnTo>
                    <a:pt x="15448" y="781333"/>
                  </a:lnTo>
                  <a:lnTo>
                    <a:pt x="27132" y="825924"/>
                  </a:lnTo>
                  <a:lnTo>
                    <a:pt x="41878" y="869188"/>
                  </a:lnTo>
                  <a:lnTo>
                    <a:pt x="59562" y="911003"/>
                  </a:lnTo>
                  <a:lnTo>
                    <a:pt x="80058" y="951243"/>
                  </a:lnTo>
                  <a:lnTo>
                    <a:pt x="103244" y="989785"/>
                  </a:lnTo>
                  <a:lnTo>
                    <a:pt x="128995" y="1026505"/>
                  </a:lnTo>
                  <a:lnTo>
                    <a:pt x="157188" y="1061279"/>
                  </a:lnTo>
                  <a:lnTo>
                    <a:pt x="187699" y="1093984"/>
                  </a:lnTo>
                  <a:lnTo>
                    <a:pt x="220404" y="1124495"/>
                  </a:lnTo>
                  <a:lnTo>
                    <a:pt x="255178" y="1152688"/>
                  </a:lnTo>
                  <a:lnTo>
                    <a:pt x="291898" y="1178439"/>
                  </a:lnTo>
                  <a:lnTo>
                    <a:pt x="330440" y="1201625"/>
                  </a:lnTo>
                  <a:lnTo>
                    <a:pt x="370680" y="1222121"/>
                  </a:lnTo>
                  <a:lnTo>
                    <a:pt x="412495" y="1239805"/>
                  </a:lnTo>
                  <a:lnTo>
                    <a:pt x="455759" y="1254551"/>
                  </a:lnTo>
                  <a:lnTo>
                    <a:pt x="500350" y="1266235"/>
                  </a:lnTo>
                  <a:lnTo>
                    <a:pt x="546143" y="1274735"/>
                  </a:lnTo>
                  <a:lnTo>
                    <a:pt x="593015" y="1279926"/>
                  </a:lnTo>
                  <a:lnTo>
                    <a:pt x="640841" y="1281683"/>
                  </a:lnTo>
                  <a:lnTo>
                    <a:pt x="4225290" y="1281683"/>
                  </a:lnTo>
                  <a:lnTo>
                    <a:pt x="4273119" y="1279926"/>
                  </a:lnTo>
                  <a:lnTo>
                    <a:pt x="4319993" y="1274735"/>
                  </a:lnTo>
                  <a:lnTo>
                    <a:pt x="4365789" y="1266235"/>
                  </a:lnTo>
                  <a:lnTo>
                    <a:pt x="4410381" y="1254551"/>
                  </a:lnTo>
                  <a:lnTo>
                    <a:pt x="4453647" y="1239805"/>
                  </a:lnTo>
                  <a:lnTo>
                    <a:pt x="4495462" y="1222121"/>
                  </a:lnTo>
                  <a:lnTo>
                    <a:pt x="4535702" y="1201625"/>
                  </a:lnTo>
                  <a:lnTo>
                    <a:pt x="4574244" y="1178439"/>
                  </a:lnTo>
                  <a:lnTo>
                    <a:pt x="4610964" y="1152688"/>
                  </a:lnTo>
                  <a:lnTo>
                    <a:pt x="4645738" y="1124495"/>
                  </a:lnTo>
                  <a:lnTo>
                    <a:pt x="4678441" y="1093984"/>
                  </a:lnTo>
                  <a:lnTo>
                    <a:pt x="4708951" y="1061279"/>
                  </a:lnTo>
                  <a:lnTo>
                    <a:pt x="4737143" y="1026505"/>
                  </a:lnTo>
                  <a:lnTo>
                    <a:pt x="4762893" y="989785"/>
                  </a:lnTo>
                  <a:lnTo>
                    <a:pt x="4786078" y="951243"/>
                  </a:lnTo>
                  <a:lnTo>
                    <a:pt x="4806574" y="911003"/>
                  </a:lnTo>
                  <a:lnTo>
                    <a:pt x="4824256" y="869188"/>
                  </a:lnTo>
                  <a:lnTo>
                    <a:pt x="4839001" y="825924"/>
                  </a:lnTo>
                  <a:lnTo>
                    <a:pt x="4850685" y="781333"/>
                  </a:lnTo>
                  <a:lnTo>
                    <a:pt x="4859184" y="735540"/>
                  </a:lnTo>
                  <a:lnTo>
                    <a:pt x="4864374" y="688668"/>
                  </a:lnTo>
                  <a:lnTo>
                    <a:pt x="4866132" y="640841"/>
                  </a:lnTo>
                  <a:lnTo>
                    <a:pt x="4864374" y="593012"/>
                  </a:lnTo>
                  <a:lnTo>
                    <a:pt x="4859184" y="546138"/>
                  </a:lnTo>
                  <a:lnTo>
                    <a:pt x="4850685" y="500342"/>
                  </a:lnTo>
                  <a:lnTo>
                    <a:pt x="4839001" y="455750"/>
                  </a:lnTo>
                  <a:lnTo>
                    <a:pt x="4824256" y="412484"/>
                  </a:lnTo>
                  <a:lnTo>
                    <a:pt x="4806574" y="370669"/>
                  </a:lnTo>
                  <a:lnTo>
                    <a:pt x="4786078" y="330429"/>
                  </a:lnTo>
                  <a:lnTo>
                    <a:pt x="4762893" y="291887"/>
                  </a:lnTo>
                  <a:lnTo>
                    <a:pt x="4737143" y="255167"/>
                  </a:lnTo>
                  <a:lnTo>
                    <a:pt x="4708951" y="220393"/>
                  </a:lnTo>
                  <a:lnTo>
                    <a:pt x="4678441" y="187690"/>
                  </a:lnTo>
                  <a:lnTo>
                    <a:pt x="4645738" y="157180"/>
                  </a:lnTo>
                  <a:lnTo>
                    <a:pt x="4610964" y="128988"/>
                  </a:lnTo>
                  <a:lnTo>
                    <a:pt x="4574244" y="103238"/>
                  </a:lnTo>
                  <a:lnTo>
                    <a:pt x="4535702" y="80053"/>
                  </a:lnTo>
                  <a:lnTo>
                    <a:pt x="4495462" y="59557"/>
                  </a:lnTo>
                  <a:lnTo>
                    <a:pt x="4453647" y="41875"/>
                  </a:lnTo>
                  <a:lnTo>
                    <a:pt x="4410381" y="27130"/>
                  </a:lnTo>
                  <a:lnTo>
                    <a:pt x="4365789" y="15446"/>
                  </a:lnTo>
                  <a:lnTo>
                    <a:pt x="4319993" y="6947"/>
                  </a:lnTo>
                  <a:lnTo>
                    <a:pt x="4273119" y="1757"/>
                  </a:lnTo>
                  <a:lnTo>
                    <a:pt x="4225290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247" y="5247131"/>
              <a:ext cx="1245108" cy="12633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353182" y="5391099"/>
            <a:ext cx="2943225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651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Interviews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sessions</a:t>
            </a:r>
            <a:r>
              <a:rPr sz="18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appr.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12-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13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weeks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after</a:t>
            </a:r>
            <a:r>
              <a:rPr sz="18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cut-</a:t>
            </a:r>
            <a:r>
              <a:rPr sz="1800" spc="-25" dirty="0">
                <a:solidFill>
                  <a:srgbClr val="FFFFFF"/>
                </a:solidFill>
                <a:latin typeface="Segoe UI"/>
                <a:cs typeface="Segoe UI"/>
              </a:rPr>
              <a:t>off</a:t>
            </a:r>
            <a:endParaRPr sz="1800">
              <a:latin typeface="Segoe UI"/>
              <a:cs typeface="Segoe UI"/>
            </a:endParaRPr>
          </a:p>
          <a:p>
            <a:pPr marL="39370" algn="ctr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(depending on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summer/Christmas</a:t>
            </a:r>
            <a:r>
              <a:rPr sz="1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break…)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9378" y="6499352"/>
            <a:ext cx="4894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*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refer</a:t>
            </a:r>
            <a:r>
              <a:rPr sz="1400" i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1400" i="1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submission</a:t>
            </a:r>
            <a:r>
              <a:rPr sz="1400" i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limits</a:t>
            </a:r>
            <a:r>
              <a:rPr sz="1400" i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set</a:t>
            </a:r>
            <a:r>
              <a:rPr sz="1400" i="1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out</a:t>
            </a:r>
            <a:r>
              <a:rPr sz="1400" i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1400" i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400" i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2025</a:t>
            </a:r>
            <a:r>
              <a:rPr sz="1400" i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dirty="0">
                <a:solidFill>
                  <a:srgbClr val="2C2C2C"/>
                </a:solidFill>
                <a:latin typeface="Segoe UI"/>
                <a:cs typeface="Segoe UI"/>
              </a:rPr>
              <a:t>work</a:t>
            </a:r>
            <a:r>
              <a:rPr sz="1400" i="1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400" i="1" spc="-10" dirty="0">
                <a:solidFill>
                  <a:srgbClr val="2C2C2C"/>
                </a:solidFill>
                <a:latin typeface="Segoe UI"/>
                <a:cs typeface="Segoe UI"/>
              </a:rPr>
              <a:t>programme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6804" y="2337816"/>
            <a:ext cx="2703830" cy="1793875"/>
          </a:xfrm>
          <a:custGeom>
            <a:avLst/>
            <a:gdLst/>
            <a:ahLst/>
            <a:cxnLst/>
            <a:rect l="l" t="t" r="r" b="b"/>
            <a:pathLst>
              <a:path w="2703830" h="1793875">
                <a:moveTo>
                  <a:pt x="2524125" y="0"/>
                </a:moveTo>
                <a:lnTo>
                  <a:pt x="179400" y="0"/>
                </a:lnTo>
                <a:lnTo>
                  <a:pt x="131706" y="6404"/>
                </a:lnTo>
                <a:lnTo>
                  <a:pt x="88851" y="24478"/>
                </a:lnTo>
                <a:lnTo>
                  <a:pt x="52543" y="52514"/>
                </a:lnTo>
                <a:lnTo>
                  <a:pt x="24492" y="88805"/>
                </a:lnTo>
                <a:lnTo>
                  <a:pt x="6407" y="131644"/>
                </a:lnTo>
                <a:lnTo>
                  <a:pt x="0" y="179324"/>
                </a:lnTo>
                <a:lnTo>
                  <a:pt x="0" y="1614424"/>
                </a:lnTo>
                <a:lnTo>
                  <a:pt x="6407" y="1662103"/>
                </a:lnTo>
                <a:lnTo>
                  <a:pt x="24492" y="1704942"/>
                </a:lnTo>
                <a:lnTo>
                  <a:pt x="52543" y="1741233"/>
                </a:lnTo>
                <a:lnTo>
                  <a:pt x="88851" y="1769269"/>
                </a:lnTo>
                <a:lnTo>
                  <a:pt x="131706" y="1787343"/>
                </a:lnTo>
                <a:lnTo>
                  <a:pt x="179400" y="1793748"/>
                </a:lnTo>
                <a:lnTo>
                  <a:pt x="2524125" y="1793748"/>
                </a:lnTo>
                <a:lnTo>
                  <a:pt x="2571857" y="1787343"/>
                </a:lnTo>
                <a:lnTo>
                  <a:pt x="2614732" y="1769269"/>
                </a:lnTo>
                <a:lnTo>
                  <a:pt x="2651045" y="1741233"/>
                </a:lnTo>
                <a:lnTo>
                  <a:pt x="2679093" y="1704942"/>
                </a:lnTo>
                <a:lnTo>
                  <a:pt x="2697171" y="1662103"/>
                </a:lnTo>
                <a:lnTo>
                  <a:pt x="2703576" y="1614424"/>
                </a:lnTo>
                <a:lnTo>
                  <a:pt x="2703576" y="179324"/>
                </a:lnTo>
                <a:lnTo>
                  <a:pt x="2697171" y="131644"/>
                </a:lnTo>
                <a:lnTo>
                  <a:pt x="2679093" y="88805"/>
                </a:lnTo>
                <a:lnTo>
                  <a:pt x="2651045" y="52514"/>
                </a:lnTo>
                <a:lnTo>
                  <a:pt x="2614732" y="24478"/>
                </a:lnTo>
                <a:lnTo>
                  <a:pt x="2571857" y="6404"/>
                </a:lnTo>
                <a:lnTo>
                  <a:pt x="2524125" y="0"/>
                </a:lnTo>
                <a:close/>
              </a:path>
            </a:pathLst>
          </a:custGeom>
          <a:solidFill>
            <a:srgbClr val="55358B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3315" y="3071875"/>
            <a:ext cx="13290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Segoe UI"/>
                <a:cs typeface="Segoe UI"/>
              </a:rPr>
              <a:t>INTERVIEW</a:t>
            </a:r>
            <a:endParaRPr sz="1900">
              <a:latin typeface="Segoe UI"/>
              <a:cs typeface="Segoe U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30982" y="2617977"/>
            <a:ext cx="1858645" cy="1113155"/>
            <a:chOff x="3030982" y="2617977"/>
            <a:chExt cx="1858645" cy="1113155"/>
          </a:xfrm>
        </p:grpSpPr>
        <p:sp>
          <p:nvSpPr>
            <p:cNvPr id="11" name="object 11"/>
            <p:cNvSpPr/>
            <p:nvPr/>
          </p:nvSpPr>
          <p:spPr>
            <a:xfrm>
              <a:off x="3037332" y="3204209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12700">
              <a:solidFill>
                <a:srgbClr val="533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2508" y="2624327"/>
              <a:ext cx="1580515" cy="1100455"/>
            </a:xfrm>
            <a:custGeom>
              <a:avLst/>
              <a:gdLst/>
              <a:ahLst/>
              <a:cxnLst/>
              <a:rect l="l" t="t" r="r" b="b"/>
              <a:pathLst>
                <a:path w="1580514" h="1100454">
                  <a:moveTo>
                    <a:pt x="1470405" y="0"/>
                  </a:moveTo>
                  <a:lnTo>
                    <a:pt x="109981" y="0"/>
                  </a:lnTo>
                  <a:lnTo>
                    <a:pt x="67186" y="8647"/>
                  </a:lnTo>
                  <a:lnTo>
                    <a:pt x="32226" y="32226"/>
                  </a:lnTo>
                  <a:lnTo>
                    <a:pt x="8647" y="67186"/>
                  </a:lnTo>
                  <a:lnTo>
                    <a:pt x="0" y="109982"/>
                  </a:lnTo>
                  <a:lnTo>
                    <a:pt x="0" y="990346"/>
                  </a:lnTo>
                  <a:lnTo>
                    <a:pt x="8647" y="1033141"/>
                  </a:lnTo>
                  <a:lnTo>
                    <a:pt x="32226" y="1068101"/>
                  </a:lnTo>
                  <a:lnTo>
                    <a:pt x="67186" y="1091680"/>
                  </a:lnTo>
                  <a:lnTo>
                    <a:pt x="109981" y="1100328"/>
                  </a:lnTo>
                  <a:lnTo>
                    <a:pt x="1470405" y="1100328"/>
                  </a:lnTo>
                  <a:lnTo>
                    <a:pt x="1513201" y="1091680"/>
                  </a:lnTo>
                  <a:lnTo>
                    <a:pt x="1548161" y="1068101"/>
                  </a:lnTo>
                  <a:lnTo>
                    <a:pt x="1571740" y="1033141"/>
                  </a:lnTo>
                  <a:lnTo>
                    <a:pt x="1580388" y="990346"/>
                  </a:lnTo>
                  <a:lnTo>
                    <a:pt x="1580388" y="109982"/>
                  </a:lnTo>
                  <a:lnTo>
                    <a:pt x="1571740" y="67186"/>
                  </a:lnTo>
                  <a:lnTo>
                    <a:pt x="1548161" y="32226"/>
                  </a:lnTo>
                  <a:lnTo>
                    <a:pt x="1513201" y="8647"/>
                  </a:lnTo>
                  <a:lnTo>
                    <a:pt x="147040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2508" y="2624327"/>
              <a:ext cx="1580515" cy="1100455"/>
            </a:xfrm>
            <a:custGeom>
              <a:avLst/>
              <a:gdLst/>
              <a:ahLst/>
              <a:cxnLst/>
              <a:rect l="l" t="t" r="r" b="b"/>
              <a:pathLst>
                <a:path w="1580514" h="1100454">
                  <a:moveTo>
                    <a:pt x="0" y="109982"/>
                  </a:moveTo>
                  <a:lnTo>
                    <a:pt x="8647" y="67186"/>
                  </a:lnTo>
                  <a:lnTo>
                    <a:pt x="32226" y="32226"/>
                  </a:lnTo>
                  <a:lnTo>
                    <a:pt x="67186" y="8647"/>
                  </a:lnTo>
                  <a:lnTo>
                    <a:pt x="109981" y="0"/>
                  </a:lnTo>
                  <a:lnTo>
                    <a:pt x="1470405" y="0"/>
                  </a:lnTo>
                  <a:lnTo>
                    <a:pt x="1513201" y="8647"/>
                  </a:lnTo>
                  <a:lnTo>
                    <a:pt x="1548161" y="32226"/>
                  </a:lnTo>
                  <a:lnTo>
                    <a:pt x="1571740" y="67186"/>
                  </a:lnTo>
                  <a:lnTo>
                    <a:pt x="1580388" y="109982"/>
                  </a:lnTo>
                  <a:lnTo>
                    <a:pt x="1580388" y="161774"/>
                  </a:lnTo>
                  <a:lnTo>
                    <a:pt x="1580388" y="213564"/>
                  </a:lnTo>
                  <a:lnTo>
                    <a:pt x="1580388" y="990346"/>
                  </a:lnTo>
                  <a:lnTo>
                    <a:pt x="1571740" y="1033141"/>
                  </a:lnTo>
                  <a:lnTo>
                    <a:pt x="1548161" y="1068101"/>
                  </a:lnTo>
                  <a:lnTo>
                    <a:pt x="1513201" y="1091680"/>
                  </a:lnTo>
                  <a:lnTo>
                    <a:pt x="1470405" y="1100328"/>
                  </a:lnTo>
                  <a:lnTo>
                    <a:pt x="109981" y="1100328"/>
                  </a:lnTo>
                  <a:lnTo>
                    <a:pt x="67186" y="1091680"/>
                  </a:lnTo>
                  <a:lnTo>
                    <a:pt x="32226" y="1068101"/>
                  </a:lnTo>
                  <a:lnTo>
                    <a:pt x="8647" y="1033141"/>
                  </a:lnTo>
                  <a:lnTo>
                    <a:pt x="0" y="990346"/>
                  </a:lnTo>
                  <a:lnTo>
                    <a:pt x="0" y="10998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36111" y="2867024"/>
            <a:ext cx="1313180" cy="5753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54305" marR="5080" indent="-142240">
              <a:lnSpc>
                <a:spcPts val="2050"/>
              </a:lnSpc>
              <a:spcBef>
                <a:spcPts val="355"/>
              </a:spcBef>
            </a:pPr>
            <a:r>
              <a:rPr sz="1900" dirty="0">
                <a:solidFill>
                  <a:srgbClr val="FFFFFF"/>
                </a:solidFill>
                <a:latin typeface="Segoe UI"/>
                <a:cs typeface="Segoe UI"/>
              </a:rPr>
              <a:t>Up</a:t>
            </a:r>
            <a:r>
              <a:rPr sz="19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90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9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900" dirty="0">
                <a:solidFill>
                  <a:srgbClr val="FFFFFF"/>
                </a:solidFill>
                <a:latin typeface="Segoe UI"/>
                <a:cs typeface="Segoe UI"/>
              </a:rPr>
              <a:t>6</a:t>
            </a:r>
            <a:r>
              <a:rPr sz="19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Segoe UI"/>
                <a:cs typeface="Segoe UI"/>
              </a:rPr>
              <a:t>Jury </a:t>
            </a:r>
            <a:r>
              <a:rPr sz="1900" spc="-10" dirty="0">
                <a:solidFill>
                  <a:srgbClr val="FFFFFF"/>
                </a:solidFill>
                <a:latin typeface="Segoe UI"/>
                <a:cs typeface="Segoe UI"/>
              </a:rPr>
              <a:t>Members</a:t>
            </a:r>
            <a:endParaRPr sz="1900">
              <a:latin typeface="Segoe UI"/>
              <a:cs typeface="Segoe U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76800" y="2169922"/>
            <a:ext cx="2996565" cy="1011555"/>
            <a:chOff x="4876800" y="2169922"/>
            <a:chExt cx="2996565" cy="1011555"/>
          </a:xfrm>
        </p:grpSpPr>
        <p:sp>
          <p:nvSpPr>
            <p:cNvPr id="16" name="object 16"/>
            <p:cNvSpPr/>
            <p:nvPr/>
          </p:nvSpPr>
          <p:spPr>
            <a:xfrm>
              <a:off x="4883150" y="2656713"/>
              <a:ext cx="742950" cy="518159"/>
            </a:xfrm>
            <a:custGeom>
              <a:avLst/>
              <a:gdLst/>
              <a:ahLst/>
              <a:cxnLst/>
              <a:rect l="l" t="t" r="r" b="b"/>
              <a:pathLst>
                <a:path w="742950" h="518160">
                  <a:moveTo>
                    <a:pt x="0" y="517906"/>
                  </a:moveTo>
                  <a:lnTo>
                    <a:pt x="742696" y="0"/>
                  </a:lnTo>
                </a:path>
              </a:pathLst>
            </a:custGeom>
            <a:ln w="12700">
              <a:solidFill>
                <a:srgbClr val="533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26608" y="2176272"/>
              <a:ext cx="2240280" cy="962025"/>
            </a:xfrm>
            <a:custGeom>
              <a:avLst/>
              <a:gdLst/>
              <a:ahLst/>
              <a:cxnLst/>
              <a:rect l="l" t="t" r="r" b="b"/>
              <a:pathLst>
                <a:path w="2240279" h="962025">
                  <a:moveTo>
                    <a:pt x="2144141" y="0"/>
                  </a:moveTo>
                  <a:lnTo>
                    <a:pt x="96138" y="0"/>
                  </a:lnTo>
                  <a:lnTo>
                    <a:pt x="58721" y="7556"/>
                  </a:lnTo>
                  <a:lnTo>
                    <a:pt x="28162" y="28162"/>
                  </a:lnTo>
                  <a:lnTo>
                    <a:pt x="7556" y="58721"/>
                  </a:lnTo>
                  <a:lnTo>
                    <a:pt x="0" y="96138"/>
                  </a:lnTo>
                  <a:lnTo>
                    <a:pt x="0" y="865504"/>
                  </a:lnTo>
                  <a:lnTo>
                    <a:pt x="7556" y="902922"/>
                  </a:lnTo>
                  <a:lnTo>
                    <a:pt x="28162" y="933481"/>
                  </a:lnTo>
                  <a:lnTo>
                    <a:pt x="58721" y="954087"/>
                  </a:lnTo>
                  <a:lnTo>
                    <a:pt x="96138" y="961643"/>
                  </a:lnTo>
                  <a:lnTo>
                    <a:pt x="2144141" y="961643"/>
                  </a:lnTo>
                  <a:lnTo>
                    <a:pt x="2181558" y="954087"/>
                  </a:lnTo>
                  <a:lnTo>
                    <a:pt x="2212117" y="933481"/>
                  </a:lnTo>
                  <a:lnTo>
                    <a:pt x="2232723" y="902922"/>
                  </a:lnTo>
                  <a:lnTo>
                    <a:pt x="2240280" y="865504"/>
                  </a:lnTo>
                  <a:lnTo>
                    <a:pt x="2240280" y="96138"/>
                  </a:lnTo>
                  <a:lnTo>
                    <a:pt x="2232723" y="58721"/>
                  </a:lnTo>
                  <a:lnTo>
                    <a:pt x="2212117" y="28162"/>
                  </a:lnTo>
                  <a:lnTo>
                    <a:pt x="2181558" y="7556"/>
                  </a:lnTo>
                  <a:lnTo>
                    <a:pt x="2144141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26608" y="2176272"/>
              <a:ext cx="2240280" cy="962025"/>
            </a:xfrm>
            <a:custGeom>
              <a:avLst/>
              <a:gdLst/>
              <a:ahLst/>
              <a:cxnLst/>
              <a:rect l="l" t="t" r="r" b="b"/>
              <a:pathLst>
                <a:path w="2240279" h="962025">
                  <a:moveTo>
                    <a:pt x="0" y="96138"/>
                  </a:moveTo>
                  <a:lnTo>
                    <a:pt x="7556" y="58721"/>
                  </a:lnTo>
                  <a:lnTo>
                    <a:pt x="28162" y="28162"/>
                  </a:lnTo>
                  <a:lnTo>
                    <a:pt x="58721" y="7556"/>
                  </a:lnTo>
                  <a:lnTo>
                    <a:pt x="96138" y="0"/>
                  </a:lnTo>
                  <a:lnTo>
                    <a:pt x="2144141" y="0"/>
                  </a:lnTo>
                  <a:lnTo>
                    <a:pt x="2181558" y="7556"/>
                  </a:lnTo>
                  <a:lnTo>
                    <a:pt x="2212117" y="28162"/>
                  </a:lnTo>
                  <a:lnTo>
                    <a:pt x="2232723" y="58721"/>
                  </a:lnTo>
                  <a:lnTo>
                    <a:pt x="2240280" y="96138"/>
                  </a:lnTo>
                  <a:lnTo>
                    <a:pt x="2240280" y="865504"/>
                  </a:lnTo>
                  <a:lnTo>
                    <a:pt x="2232723" y="902922"/>
                  </a:lnTo>
                  <a:lnTo>
                    <a:pt x="2212117" y="933481"/>
                  </a:lnTo>
                  <a:lnTo>
                    <a:pt x="2181558" y="954087"/>
                  </a:lnTo>
                  <a:lnTo>
                    <a:pt x="2144141" y="961643"/>
                  </a:lnTo>
                  <a:lnTo>
                    <a:pt x="96138" y="961643"/>
                  </a:lnTo>
                  <a:lnTo>
                    <a:pt x="58721" y="954087"/>
                  </a:lnTo>
                  <a:lnTo>
                    <a:pt x="28162" y="933481"/>
                  </a:lnTo>
                  <a:lnTo>
                    <a:pt x="7556" y="902922"/>
                  </a:lnTo>
                  <a:lnTo>
                    <a:pt x="0" y="865504"/>
                  </a:lnTo>
                  <a:lnTo>
                    <a:pt x="0" y="9613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70344" y="2487548"/>
            <a:ext cx="354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Segoe UI"/>
                <a:cs typeface="Segoe UI"/>
              </a:rPr>
              <a:t>GO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10016" y="2164079"/>
            <a:ext cx="2745105" cy="962025"/>
          </a:xfrm>
          <a:custGeom>
            <a:avLst/>
            <a:gdLst/>
            <a:ahLst/>
            <a:cxnLst/>
            <a:rect l="l" t="t" r="r" b="b"/>
            <a:pathLst>
              <a:path w="2745104" h="962025">
                <a:moveTo>
                  <a:pt x="2655442" y="0"/>
                </a:moveTo>
                <a:lnTo>
                  <a:pt x="89280" y="0"/>
                </a:lnTo>
                <a:lnTo>
                  <a:pt x="54542" y="7556"/>
                </a:lnTo>
                <a:lnTo>
                  <a:pt x="26161" y="28162"/>
                </a:lnTo>
                <a:lnTo>
                  <a:pt x="7020" y="58721"/>
                </a:lnTo>
                <a:lnTo>
                  <a:pt x="0" y="96139"/>
                </a:lnTo>
                <a:lnTo>
                  <a:pt x="0" y="865505"/>
                </a:lnTo>
                <a:lnTo>
                  <a:pt x="7020" y="902922"/>
                </a:lnTo>
                <a:lnTo>
                  <a:pt x="26162" y="933481"/>
                </a:lnTo>
                <a:lnTo>
                  <a:pt x="54542" y="954087"/>
                </a:lnTo>
                <a:lnTo>
                  <a:pt x="89280" y="961644"/>
                </a:lnTo>
                <a:lnTo>
                  <a:pt x="2655442" y="961644"/>
                </a:lnTo>
                <a:lnTo>
                  <a:pt x="2690181" y="954087"/>
                </a:lnTo>
                <a:lnTo>
                  <a:pt x="2718562" y="933481"/>
                </a:lnTo>
                <a:lnTo>
                  <a:pt x="2737703" y="902922"/>
                </a:lnTo>
                <a:lnTo>
                  <a:pt x="2744724" y="865505"/>
                </a:lnTo>
                <a:lnTo>
                  <a:pt x="2744724" y="96139"/>
                </a:lnTo>
                <a:lnTo>
                  <a:pt x="2737703" y="58721"/>
                </a:lnTo>
                <a:lnTo>
                  <a:pt x="2718561" y="28162"/>
                </a:lnTo>
                <a:lnTo>
                  <a:pt x="2690181" y="7556"/>
                </a:lnTo>
                <a:lnTo>
                  <a:pt x="2655442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620506" y="2442210"/>
            <a:ext cx="25241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Prepare</a:t>
            </a:r>
            <a:r>
              <a:rPr sz="2200" spc="-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2200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Segoe UI"/>
                <a:cs typeface="Segoe UI"/>
              </a:rPr>
              <a:t>contract</a:t>
            </a:r>
            <a:endParaRPr sz="2200">
              <a:latin typeface="Segoe UI"/>
              <a:cs typeface="Segoe U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76800" y="3168269"/>
            <a:ext cx="2996565" cy="1032510"/>
            <a:chOff x="4876800" y="3168269"/>
            <a:chExt cx="2996565" cy="1032510"/>
          </a:xfrm>
        </p:grpSpPr>
        <p:sp>
          <p:nvSpPr>
            <p:cNvPr id="23" name="object 23"/>
            <p:cNvSpPr/>
            <p:nvPr/>
          </p:nvSpPr>
          <p:spPr>
            <a:xfrm>
              <a:off x="4883150" y="3174619"/>
              <a:ext cx="742950" cy="538480"/>
            </a:xfrm>
            <a:custGeom>
              <a:avLst/>
              <a:gdLst/>
              <a:ahLst/>
              <a:cxnLst/>
              <a:rect l="l" t="t" r="r" b="b"/>
              <a:pathLst>
                <a:path w="742950" h="538479">
                  <a:moveTo>
                    <a:pt x="0" y="0"/>
                  </a:moveTo>
                  <a:lnTo>
                    <a:pt x="742696" y="537971"/>
                  </a:lnTo>
                </a:path>
              </a:pathLst>
            </a:custGeom>
            <a:ln w="12700">
              <a:solidFill>
                <a:srgbClr val="5339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26608" y="3232404"/>
              <a:ext cx="2240280" cy="962025"/>
            </a:xfrm>
            <a:custGeom>
              <a:avLst/>
              <a:gdLst/>
              <a:ahLst/>
              <a:cxnLst/>
              <a:rect l="l" t="t" r="r" b="b"/>
              <a:pathLst>
                <a:path w="2240279" h="962025">
                  <a:moveTo>
                    <a:pt x="2144141" y="0"/>
                  </a:moveTo>
                  <a:lnTo>
                    <a:pt x="96138" y="0"/>
                  </a:lnTo>
                  <a:lnTo>
                    <a:pt x="58721" y="7556"/>
                  </a:lnTo>
                  <a:lnTo>
                    <a:pt x="28162" y="28162"/>
                  </a:lnTo>
                  <a:lnTo>
                    <a:pt x="7556" y="58721"/>
                  </a:lnTo>
                  <a:lnTo>
                    <a:pt x="0" y="96138"/>
                  </a:lnTo>
                  <a:lnTo>
                    <a:pt x="0" y="865505"/>
                  </a:lnTo>
                  <a:lnTo>
                    <a:pt x="7556" y="902922"/>
                  </a:lnTo>
                  <a:lnTo>
                    <a:pt x="28162" y="933481"/>
                  </a:lnTo>
                  <a:lnTo>
                    <a:pt x="58721" y="954087"/>
                  </a:lnTo>
                  <a:lnTo>
                    <a:pt x="96138" y="961644"/>
                  </a:lnTo>
                  <a:lnTo>
                    <a:pt x="2144141" y="961644"/>
                  </a:lnTo>
                  <a:lnTo>
                    <a:pt x="2181558" y="954087"/>
                  </a:lnTo>
                  <a:lnTo>
                    <a:pt x="2212117" y="933481"/>
                  </a:lnTo>
                  <a:lnTo>
                    <a:pt x="2232723" y="902922"/>
                  </a:lnTo>
                  <a:lnTo>
                    <a:pt x="2240280" y="865505"/>
                  </a:lnTo>
                  <a:lnTo>
                    <a:pt x="2240280" y="96138"/>
                  </a:lnTo>
                  <a:lnTo>
                    <a:pt x="2232723" y="58721"/>
                  </a:lnTo>
                  <a:lnTo>
                    <a:pt x="2212117" y="28162"/>
                  </a:lnTo>
                  <a:lnTo>
                    <a:pt x="2181558" y="7556"/>
                  </a:lnTo>
                  <a:lnTo>
                    <a:pt x="214414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26608" y="3232404"/>
              <a:ext cx="2240280" cy="962025"/>
            </a:xfrm>
            <a:custGeom>
              <a:avLst/>
              <a:gdLst/>
              <a:ahLst/>
              <a:cxnLst/>
              <a:rect l="l" t="t" r="r" b="b"/>
              <a:pathLst>
                <a:path w="2240279" h="962025">
                  <a:moveTo>
                    <a:pt x="0" y="96138"/>
                  </a:moveTo>
                  <a:lnTo>
                    <a:pt x="7556" y="58721"/>
                  </a:lnTo>
                  <a:lnTo>
                    <a:pt x="28162" y="28162"/>
                  </a:lnTo>
                  <a:lnTo>
                    <a:pt x="58721" y="7556"/>
                  </a:lnTo>
                  <a:lnTo>
                    <a:pt x="96138" y="0"/>
                  </a:lnTo>
                  <a:lnTo>
                    <a:pt x="2144141" y="0"/>
                  </a:lnTo>
                  <a:lnTo>
                    <a:pt x="2181558" y="7556"/>
                  </a:lnTo>
                  <a:lnTo>
                    <a:pt x="2212117" y="28162"/>
                  </a:lnTo>
                  <a:lnTo>
                    <a:pt x="2232723" y="58721"/>
                  </a:lnTo>
                  <a:lnTo>
                    <a:pt x="2240280" y="96138"/>
                  </a:lnTo>
                  <a:lnTo>
                    <a:pt x="2240280" y="865505"/>
                  </a:lnTo>
                  <a:lnTo>
                    <a:pt x="2232723" y="902922"/>
                  </a:lnTo>
                  <a:lnTo>
                    <a:pt x="2212117" y="933481"/>
                  </a:lnTo>
                  <a:lnTo>
                    <a:pt x="2181558" y="954087"/>
                  </a:lnTo>
                  <a:lnTo>
                    <a:pt x="2144141" y="961644"/>
                  </a:lnTo>
                  <a:lnTo>
                    <a:pt x="96138" y="961644"/>
                  </a:lnTo>
                  <a:lnTo>
                    <a:pt x="58721" y="954087"/>
                  </a:lnTo>
                  <a:lnTo>
                    <a:pt x="28162" y="933481"/>
                  </a:lnTo>
                  <a:lnTo>
                    <a:pt x="7556" y="902922"/>
                  </a:lnTo>
                  <a:lnTo>
                    <a:pt x="0" y="865505"/>
                  </a:lnTo>
                  <a:lnTo>
                    <a:pt x="0" y="9613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84290" y="3420617"/>
            <a:ext cx="178879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25781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No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GO</a:t>
            </a: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 with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Seal</a:t>
            </a:r>
            <a:r>
              <a:rPr sz="18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18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Excellence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10016" y="3221735"/>
            <a:ext cx="2766060" cy="962025"/>
          </a:xfrm>
          <a:custGeom>
            <a:avLst/>
            <a:gdLst/>
            <a:ahLst/>
            <a:cxnLst/>
            <a:rect l="l" t="t" r="r" b="b"/>
            <a:pathLst>
              <a:path w="2766059" h="962025">
                <a:moveTo>
                  <a:pt x="2705861" y="0"/>
                </a:moveTo>
                <a:lnTo>
                  <a:pt x="60198" y="0"/>
                </a:lnTo>
                <a:lnTo>
                  <a:pt x="36754" y="7556"/>
                </a:lnTo>
                <a:lnTo>
                  <a:pt x="17621" y="28162"/>
                </a:lnTo>
                <a:lnTo>
                  <a:pt x="4726" y="58721"/>
                </a:lnTo>
                <a:lnTo>
                  <a:pt x="0" y="96138"/>
                </a:lnTo>
                <a:lnTo>
                  <a:pt x="0" y="865505"/>
                </a:lnTo>
                <a:lnTo>
                  <a:pt x="4726" y="902922"/>
                </a:lnTo>
                <a:lnTo>
                  <a:pt x="17621" y="933481"/>
                </a:lnTo>
                <a:lnTo>
                  <a:pt x="36754" y="954087"/>
                </a:lnTo>
                <a:lnTo>
                  <a:pt x="60198" y="961644"/>
                </a:lnTo>
                <a:lnTo>
                  <a:pt x="2705861" y="961644"/>
                </a:lnTo>
                <a:lnTo>
                  <a:pt x="2729305" y="954087"/>
                </a:lnTo>
                <a:lnTo>
                  <a:pt x="2748438" y="933481"/>
                </a:lnTo>
                <a:lnTo>
                  <a:pt x="2761333" y="902922"/>
                </a:lnTo>
                <a:lnTo>
                  <a:pt x="2766059" y="865505"/>
                </a:lnTo>
                <a:lnTo>
                  <a:pt x="2766059" y="96138"/>
                </a:lnTo>
                <a:lnTo>
                  <a:pt x="2761333" y="58721"/>
                </a:lnTo>
                <a:lnTo>
                  <a:pt x="2748438" y="28162"/>
                </a:lnTo>
                <a:lnTo>
                  <a:pt x="2729305" y="7556"/>
                </a:lnTo>
                <a:lnTo>
                  <a:pt x="270586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579611" y="3394709"/>
            <a:ext cx="2628265" cy="57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165"/>
              </a:lnSpc>
              <a:spcBef>
                <a:spcPts val="95"/>
              </a:spcBef>
            </a:pPr>
            <a:r>
              <a:rPr sz="1900" dirty="0">
                <a:solidFill>
                  <a:srgbClr val="FFFFFF"/>
                </a:solidFill>
                <a:latin typeface="Segoe UI"/>
                <a:cs typeface="Segoe UI"/>
              </a:rPr>
              <a:t>Possible</a:t>
            </a:r>
            <a:r>
              <a:rPr sz="19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900" dirty="0">
                <a:solidFill>
                  <a:srgbClr val="FFFFFF"/>
                </a:solidFill>
                <a:latin typeface="Segoe UI"/>
                <a:cs typeface="Segoe UI"/>
              </a:rPr>
              <a:t>resubmission</a:t>
            </a:r>
            <a:r>
              <a:rPr sz="1900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endParaRPr sz="1900">
              <a:latin typeface="Segoe UI"/>
              <a:cs typeface="Segoe UI"/>
            </a:endParaRPr>
          </a:p>
          <a:p>
            <a:pPr marL="635" algn="ctr">
              <a:lnSpc>
                <a:spcPts val="2165"/>
              </a:lnSpc>
            </a:pPr>
            <a:r>
              <a:rPr sz="1900" dirty="0">
                <a:solidFill>
                  <a:srgbClr val="FFFFFF"/>
                </a:solidFill>
                <a:latin typeface="Segoe UI"/>
                <a:cs typeface="Segoe UI"/>
              </a:rPr>
              <a:t>full</a:t>
            </a:r>
            <a:r>
              <a:rPr sz="19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Segoe UI"/>
                <a:cs typeface="Segoe UI"/>
              </a:rPr>
              <a:t>proposal*</a:t>
            </a:r>
            <a:endParaRPr sz="1900">
              <a:latin typeface="Segoe UI"/>
              <a:cs typeface="Segoe U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866888" y="2656332"/>
            <a:ext cx="643890" cy="1068705"/>
          </a:xfrm>
          <a:custGeom>
            <a:avLst/>
            <a:gdLst/>
            <a:ahLst/>
            <a:cxnLst/>
            <a:rect l="l" t="t" r="r" b="b"/>
            <a:pathLst>
              <a:path w="643890" h="1068704">
                <a:moveTo>
                  <a:pt x="0" y="0"/>
                </a:moveTo>
                <a:lnTo>
                  <a:pt x="643508" y="0"/>
                </a:lnTo>
              </a:path>
              <a:path w="643890" h="1068704">
                <a:moveTo>
                  <a:pt x="0" y="1068323"/>
                </a:moveTo>
                <a:lnTo>
                  <a:pt x="643508" y="1068323"/>
                </a:lnTo>
              </a:path>
            </a:pathLst>
          </a:custGeom>
          <a:ln w="635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584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UI Semibold"/>
                <a:cs typeface="Segoe UI Semibold"/>
              </a:rPr>
              <a:t>What</a:t>
            </a:r>
            <a:r>
              <a:rPr sz="3600" spc="-7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are</a:t>
            </a:r>
            <a:r>
              <a:rPr sz="3600" spc="-5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we</a:t>
            </a:r>
            <a:r>
              <a:rPr sz="3600" spc="-5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looking</a:t>
            </a:r>
            <a:r>
              <a:rPr sz="3600" spc="-55" dirty="0">
                <a:latin typeface="Segoe UI Semibold"/>
                <a:cs typeface="Segoe UI Semibold"/>
              </a:rPr>
              <a:t> </a:t>
            </a:r>
            <a:r>
              <a:rPr sz="3600" spc="-20" dirty="0">
                <a:latin typeface="Segoe UI Semibold"/>
                <a:cs typeface="Segoe UI Semibold"/>
              </a:rPr>
              <a:t>for?</a:t>
            </a:r>
            <a:endParaRPr sz="36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8095" y="1470660"/>
            <a:ext cx="10761345" cy="1365885"/>
          </a:xfrm>
          <a:custGeom>
            <a:avLst/>
            <a:gdLst/>
            <a:ahLst/>
            <a:cxnLst/>
            <a:rect l="l" t="t" r="r" b="b"/>
            <a:pathLst>
              <a:path w="10761345" h="1365885">
                <a:moveTo>
                  <a:pt x="10669905" y="0"/>
                </a:moveTo>
                <a:lnTo>
                  <a:pt x="91033" y="0"/>
                </a:lnTo>
                <a:lnTo>
                  <a:pt x="55598" y="7155"/>
                </a:lnTo>
                <a:lnTo>
                  <a:pt x="26662" y="26669"/>
                </a:lnTo>
                <a:lnTo>
                  <a:pt x="7153" y="55614"/>
                </a:lnTo>
                <a:lnTo>
                  <a:pt x="0" y="91059"/>
                </a:lnTo>
                <a:lnTo>
                  <a:pt x="0" y="1274444"/>
                </a:lnTo>
                <a:lnTo>
                  <a:pt x="7153" y="1309889"/>
                </a:lnTo>
                <a:lnTo>
                  <a:pt x="26662" y="1338833"/>
                </a:lnTo>
                <a:lnTo>
                  <a:pt x="55598" y="1358348"/>
                </a:lnTo>
                <a:lnTo>
                  <a:pt x="91033" y="1365503"/>
                </a:lnTo>
                <a:lnTo>
                  <a:pt x="10669905" y="1365503"/>
                </a:lnTo>
                <a:lnTo>
                  <a:pt x="10705349" y="1358348"/>
                </a:lnTo>
                <a:lnTo>
                  <a:pt x="10734294" y="1338834"/>
                </a:lnTo>
                <a:lnTo>
                  <a:pt x="10753808" y="1309889"/>
                </a:lnTo>
                <a:lnTo>
                  <a:pt x="10760964" y="1274444"/>
                </a:lnTo>
                <a:lnTo>
                  <a:pt x="10760964" y="91059"/>
                </a:lnTo>
                <a:lnTo>
                  <a:pt x="10753808" y="55614"/>
                </a:lnTo>
                <a:lnTo>
                  <a:pt x="10734294" y="26670"/>
                </a:lnTo>
                <a:lnTo>
                  <a:pt x="10705349" y="7155"/>
                </a:lnTo>
                <a:lnTo>
                  <a:pt x="10669905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716" y="2929127"/>
            <a:ext cx="10753725" cy="1696720"/>
          </a:xfrm>
          <a:custGeom>
            <a:avLst/>
            <a:gdLst/>
            <a:ahLst/>
            <a:cxnLst/>
            <a:rect l="l" t="t" r="r" b="b"/>
            <a:pathLst>
              <a:path w="10753725" h="1696720">
                <a:moveTo>
                  <a:pt x="10640314" y="0"/>
                </a:moveTo>
                <a:lnTo>
                  <a:pt x="113080" y="0"/>
                </a:lnTo>
                <a:lnTo>
                  <a:pt x="69067" y="8891"/>
                </a:lnTo>
                <a:lnTo>
                  <a:pt x="33123" y="33131"/>
                </a:lnTo>
                <a:lnTo>
                  <a:pt x="8887" y="69062"/>
                </a:lnTo>
                <a:lnTo>
                  <a:pt x="0" y="113030"/>
                </a:lnTo>
                <a:lnTo>
                  <a:pt x="0" y="1583182"/>
                </a:lnTo>
                <a:lnTo>
                  <a:pt x="8887" y="1627149"/>
                </a:lnTo>
                <a:lnTo>
                  <a:pt x="33123" y="1663080"/>
                </a:lnTo>
                <a:lnTo>
                  <a:pt x="69067" y="1687320"/>
                </a:lnTo>
                <a:lnTo>
                  <a:pt x="113080" y="1696212"/>
                </a:lnTo>
                <a:lnTo>
                  <a:pt x="10640314" y="1696212"/>
                </a:lnTo>
                <a:lnTo>
                  <a:pt x="10684281" y="1687320"/>
                </a:lnTo>
                <a:lnTo>
                  <a:pt x="10720212" y="1663080"/>
                </a:lnTo>
                <a:lnTo>
                  <a:pt x="10744452" y="1627149"/>
                </a:lnTo>
                <a:lnTo>
                  <a:pt x="10753343" y="1583182"/>
                </a:lnTo>
                <a:lnTo>
                  <a:pt x="10753343" y="113030"/>
                </a:lnTo>
                <a:lnTo>
                  <a:pt x="10744452" y="69062"/>
                </a:lnTo>
                <a:lnTo>
                  <a:pt x="10720212" y="33131"/>
                </a:lnTo>
                <a:lnTo>
                  <a:pt x="10684281" y="8891"/>
                </a:lnTo>
                <a:lnTo>
                  <a:pt x="10640314" y="0"/>
                </a:lnTo>
                <a:close/>
              </a:path>
            </a:pathLst>
          </a:custGeom>
          <a:solidFill>
            <a:srgbClr val="CD2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6538" y="1767966"/>
            <a:ext cx="10193655" cy="238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Segoe UI"/>
                <a:cs typeface="Segoe UI"/>
              </a:rPr>
              <a:t>Start-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ups</a:t>
            </a:r>
            <a:r>
              <a:rPr sz="2400" b="1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sz="240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SMEs</a:t>
            </a: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seeking</a:t>
            </a:r>
            <a:r>
              <a:rPr sz="24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24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Segoe UI"/>
                <a:cs typeface="Segoe UI"/>
              </a:rPr>
              <a:t>scale-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up</a:t>
            </a:r>
            <a:r>
              <a:rPr sz="24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high</a:t>
            </a:r>
            <a:r>
              <a:rPr sz="2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impact</a:t>
            </a:r>
            <a:r>
              <a:rPr sz="2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innovations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sz="2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endParaRPr sz="2400">
              <a:latin typeface="Segoe UI"/>
              <a:cs typeface="Segoe UI"/>
            </a:endParaRPr>
          </a:p>
          <a:p>
            <a:pPr marR="1270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potential</a:t>
            </a:r>
            <a:r>
              <a:rPr sz="24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24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create</a:t>
            </a:r>
            <a:r>
              <a:rPr sz="2400" b="1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new</a:t>
            </a:r>
            <a:r>
              <a:rPr sz="2400" b="1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markets</a:t>
            </a:r>
            <a:r>
              <a:rPr sz="24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sz="2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disrupt</a:t>
            </a:r>
            <a:r>
              <a:rPr sz="24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exisiting</a:t>
            </a:r>
            <a:r>
              <a:rPr sz="24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Segoe UI"/>
                <a:cs typeface="Segoe UI"/>
              </a:rPr>
              <a:t>one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2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Innovation</a:t>
            </a:r>
            <a:r>
              <a:rPr sz="24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building</a:t>
            </a:r>
            <a:r>
              <a:rPr sz="2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24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scientific</a:t>
            </a:r>
            <a:r>
              <a:rPr sz="2400" b="1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discovery</a:t>
            </a:r>
            <a:r>
              <a:rPr sz="2400" b="1" spc="-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sz="2400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technological</a:t>
            </a:r>
            <a:r>
              <a:rPr sz="24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breakthroughs</a:t>
            </a:r>
            <a:endParaRPr sz="2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(„deep</a:t>
            </a:r>
            <a:r>
              <a:rPr sz="2400" b="1" spc="-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Segoe UI"/>
                <a:cs typeface="Segoe UI"/>
              </a:rPr>
              <a:t>tech“)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5904" y="4730496"/>
            <a:ext cx="10812780" cy="1537970"/>
          </a:xfrm>
          <a:custGeom>
            <a:avLst/>
            <a:gdLst/>
            <a:ahLst/>
            <a:cxnLst/>
            <a:rect l="l" t="t" r="r" b="b"/>
            <a:pathLst>
              <a:path w="10812780" h="1537970">
                <a:moveTo>
                  <a:pt x="10710291" y="0"/>
                </a:moveTo>
                <a:lnTo>
                  <a:pt x="102527" y="0"/>
                </a:lnTo>
                <a:lnTo>
                  <a:pt x="62616" y="8048"/>
                </a:lnTo>
                <a:lnTo>
                  <a:pt x="30027" y="30003"/>
                </a:lnTo>
                <a:lnTo>
                  <a:pt x="8056" y="62579"/>
                </a:lnTo>
                <a:lnTo>
                  <a:pt x="0" y="102488"/>
                </a:lnTo>
                <a:lnTo>
                  <a:pt x="0" y="1435188"/>
                </a:lnTo>
                <a:lnTo>
                  <a:pt x="8056" y="1475099"/>
                </a:lnTo>
                <a:lnTo>
                  <a:pt x="30027" y="1507688"/>
                </a:lnTo>
                <a:lnTo>
                  <a:pt x="62616" y="1529659"/>
                </a:lnTo>
                <a:lnTo>
                  <a:pt x="102527" y="1537715"/>
                </a:lnTo>
                <a:lnTo>
                  <a:pt x="10710291" y="1537715"/>
                </a:lnTo>
                <a:lnTo>
                  <a:pt x="10750200" y="1529659"/>
                </a:lnTo>
                <a:lnTo>
                  <a:pt x="10782776" y="1507688"/>
                </a:lnTo>
                <a:lnTo>
                  <a:pt x="10804731" y="1475099"/>
                </a:lnTo>
                <a:lnTo>
                  <a:pt x="10812780" y="1435188"/>
                </a:lnTo>
                <a:lnTo>
                  <a:pt x="10812780" y="102488"/>
                </a:lnTo>
                <a:lnTo>
                  <a:pt x="10804731" y="62579"/>
                </a:lnTo>
                <a:lnTo>
                  <a:pt x="10782776" y="30003"/>
                </a:lnTo>
                <a:lnTo>
                  <a:pt x="10750200" y="8048"/>
                </a:lnTo>
                <a:lnTo>
                  <a:pt x="10710291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1207" y="5114925"/>
            <a:ext cx="104825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0640" marR="5080" indent="-256857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Innovations</a:t>
            </a:r>
            <a:r>
              <a:rPr sz="24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where</a:t>
            </a:r>
            <a:r>
              <a:rPr sz="24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significant</a:t>
            </a:r>
            <a:r>
              <a:rPr sz="2400" b="1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funding</a:t>
            </a:r>
            <a:r>
              <a:rPr sz="24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is</a:t>
            </a:r>
            <a:r>
              <a:rPr sz="24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needed</a:t>
            </a:r>
            <a:r>
              <a:rPr sz="2400" spc="-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over</a:t>
            </a:r>
            <a:r>
              <a:rPr sz="24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long</a:t>
            </a:r>
            <a:r>
              <a:rPr sz="240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timeframe</a:t>
            </a:r>
            <a:r>
              <a:rPr sz="2400" b="1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Segoe UI"/>
                <a:cs typeface="Segoe UI"/>
              </a:rPr>
              <a:t>and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are</a:t>
            </a:r>
            <a:r>
              <a:rPr sz="24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too</a:t>
            </a: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risky</a:t>
            </a:r>
            <a:r>
              <a:rPr sz="2400" b="1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sz="24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private</a:t>
            </a:r>
            <a:r>
              <a:rPr sz="24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investors</a:t>
            </a:r>
            <a:r>
              <a:rPr sz="24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alone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6450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latin typeface="Segoe UI Semibold"/>
                <a:cs typeface="Segoe UI Semibold"/>
              </a:rPr>
              <a:t>Selection</a:t>
            </a:r>
            <a:r>
              <a:rPr sz="3500" spc="-9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process</a:t>
            </a:r>
            <a:r>
              <a:rPr sz="3500" spc="-7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for</a:t>
            </a:r>
            <a:r>
              <a:rPr sz="3500" spc="-7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Accelerator</a:t>
            </a:r>
            <a:r>
              <a:rPr sz="3500" spc="-6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projects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9223" y="5282184"/>
            <a:ext cx="6172200" cy="516890"/>
          </a:xfrm>
          <a:custGeom>
            <a:avLst/>
            <a:gdLst/>
            <a:ahLst/>
            <a:cxnLst/>
            <a:rect l="l" t="t" r="r" b="b"/>
            <a:pathLst>
              <a:path w="6172200" h="516889">
                <a:moveTo>
                  <a:pt x="6086094" y="0"/>
                </a:moveTo>
                <a:lnTo>
                  <a:pt x="86106" y="0"/>
                </a:lnTo>
                <a:lnTo>
                  <a:pt x="52592" y="6774"/>
                </a:lnTo>
                <a:lnTo>
                  <a:pt x="25222" y="25241"/>
                </a:lnTo>
                <a:lnTo>
                  <a:pt x="6767" y="52613"/>
                </a:lnTo>
                <a:lnTo>
                  <a:pt x="0" y="86105"/>
                </a:lnTo>
                <a:lnTo>
                  <a:pt x="0" y="430529"/>
                </a:lnTo>
                <a:lnTo>
                  <a:pt x="6767" y="464043"/>
                </a:lnTo>
                <a:lnTo>
                  <a:pt x="25222" y="491413"/>
                </a:lnTo>
                <a:lnTo>
                  <a:pt x="52592" y="509868"/>
                </a:lnTo>
                <a:lnTo>
                  <a:pt x="86106" y="516635"/>
                </a:lnTo>
                <a:lnTo>
                  <a:pt x="6086094" y="516635"/>
                </a:lnTo>
                <a:lnTo>
                  <a:pt x="6119586" y="509868"/>
                </a:lnTo>
                <a:lnTo>
                  <a:pt x="6146958" y="491413"/>
                </a:lnTo>
                <a:lnTo>
                  <a:pt x="6165425" y="464043"/>
                </a:lnTo>
                <a:lnTo>
                  <a:pt x="6172200" y="430529"/>
                </a:lnTo>
                <a:lnTo>
                  <a:pt x="6172200" y="86105"/>
                </a:lnTo>
                <a:lnTo>
                  <a:pt x="6165425" y="52613"/>
                </a:lnTo>
                <a:lnTo>
                  <a:pt x="6146958" y="25241"/>
                </a:lnTo>
                <a:lnTo>
                  <a:pt x="6119586" y="6774"/>
                </a:lnTo>
                <a:lnTo>
                  <a:pt x="6086094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1685" y="1457453"/>
            <a:ext cx="11097260" cy="4258310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Experts</a:t>
            </a:r>
            <a:r>
              <a:rPr sz="26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evaluate</a:t>
            </a:r>
            <a:r>
              <a:rPr sz="26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6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proposals</a:t>
            </a:r>
            <a:r>
              <a:rPr sz="26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against</a:t>
            </a:r>
            <a:r>
              <a:rPr sz="26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6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2C2C2C"/>
                </a:solidFill>
                <a:latin typeface="Segoe UI"/>
                <a:cs typeface="Segoe UI"/>
              </a:rPr>
              <a:t>three</a:t>
            </a:r>
            <a:r>
              <a:rPr sz="26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2C2C2C"/>
                </a:solidFill>
                <a:latin typeface="Segoe UI"/>
                <a:cs typeface="Segoe UI"/>
              </a:rPr>
              <a:t>award</a:t>
            </a:r>
            <a:r>
              <a:rPr sz="26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b="1" spc="-10" dirty="0">
                <a:solidFill>
                  <a:srgbClr val="2C2C2C"/>
                </a:solidFill>
                <a:latin typeface="Segoe UI"/>
                <a:cs typeface="Segoe UI"/>
              </a:rPr>
              <a:t>criteria</a:t>
            </a: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:</a:t>
            </a:r>
            <a:endParaRPr sz="26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152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Excellence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91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Impact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91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Level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risk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,</a:t>
            </a:r>
            <a:r>
              <a:rPr sz="24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implementation,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need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Union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support</a:t>
            </a:r>
            <a:endParaRPr sz="2400">
              <a:latin typeface="Segoe UI"/>
              <a:cs typeface="Segoe UI"/>
            </a:endParaRPr>
          </a:p>
          <a:p>
            <a:pPr marL="1083945" marR="5080" lvl="1" indent="-265430">
              <a:lnSpc>
                <a:spcPct val="100000"/>
              </a:lnSpc>
              <a:spcBef>
                <a:spcPts val="1205"/>
              </a:spcBef>
              <a:buClr>
                <a:srgbClr val="C00000"/>
              </a:buClr>
              <a:buFont typeface="Arial MT"/>
              <a:buChar char="•"/>
              <a:tabLst>
                <a:tab pos="1083945" algn="l"/>
              </a:tabLst>
            </a:pPr>
            <a:r>
              <a:rPr sz="2000" dirty="0">
                <a:solidFill>
                  <a:srgbClr val="602A89"/>
                </a:solidFill>
                <a:latin typeface="Segoe UI"/>
                <a:cs typeface="Segoe UI"/>
              </a:rPr>
              <a:t>Risk</a:t>
            </a:r>
            <a:r>
              <a:rPr sz="2000" spc="-35" dirty="0">
                <a:solidFill>
                  <a:srgbClr val="602A89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602A89"/>
                </a:solidFill>
                <a:latin typeface="Segoe UI"/>
                <a:cs typeface="Segoe UI"/>
              </a:rPr>
              <a:t>level</a:t>
            </a:r>
            <a:r>
              <a:rPr sz="2000" spc="-30" dirty="0">
                <a:solidFill>
                  <a:srgbClr val="602A89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602A89"/>
                </a:solidFill>
                <a:latin typeface="Segoe UI"/>
                <a:cs typeface="Segoe UI"/>
              </a:rPr>
              <a:t>of</a:t>
            </a:r>
            <a:r>
              <a:rPr sz="2000" spc="-40" dirty="0">
                <a:solidFill>
                  <a:srgbClr val="602A89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602A89"/>
                </a:solidFill>
                <a:latin typeface="Segoe UI"/>
                <a:cs typeface="Segoe UI"/>
              </a:rPr>
              <a:t>the</a:t>
            </a:r>
            <a:r>
              <a:rPr sz="2000" spc="-55" dirty="0">
                <a:solidFill>
                  <a:srgbClr val="602A89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602A89"/>
                </a:solidFill>
                <a:latin typeface="Segoe UI"/>
                <a:cs typeface="Segoe UI"/>
              </a:rPr>
              <a:t>investment:</a:t>
            </a:r>
            <a:r>
              <a:rPr sz="2000" spc="-25" dirty="0">
                <a:solidFill>
                  <a:srgbClr val="602A89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Can</a:t>
            </a:r>
            <a:r>
              <a:rPr sz="18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8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company</a:t>
            </a:r>
            <a:r>
              <a:rPr sz="18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demonstrate</a:t>
            </a:r>
            <a:r>
              <a:rPr sz="18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that</a:t>
            </a:r>
            <a:r>
              <a:rPr sz="18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8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nature</a:t>
            </a:r>
            <a:r>
              <a:rPr sz="18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18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risk</a:t>
            </a:r>
            <a:r>
              <a:rPr sz="18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level</a:t>
            </a:r>
            <a:r>
              <a:rPr sz="18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18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spc="-25" dirty="0">
                <a:solidFill>
                  <a:srgbClr val="2C2C2C"/>
                </a:solidFill>
                <a:latin typeface="Segoe UI"/>
                <a:cs typeface="Segoe UI"/>
              </a:rPr>
              <a:t>the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18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8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Segoe UI"/>
                <a:cs typeface="Segoe UI"/>
              </a:rPr>
              <a:t>innovation</a:t>
            </a:r>
            <a:r>
              <a:rPr sz="18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mean</a:t>
            </a:r>
            <a:r>
              <a:rPr sz="18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that,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without</a:t>
            </a:r>
            <a:r>
              <a:rPr sz="18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an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18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from</a:t>
            </a:r>
            <a:r>
              <a:rPr sz="18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18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Fund,</a:t>
            </a:r>
            <a:r>
              <a:rPr sz="18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European</a:t>
            </a:r>
            <a:r>
              <a:rPr sz="18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Segoe UI"/>
                <a:cs typeface="Segoe UI"/>
              </a:rPr>
              <a:t>market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actors</a:t>
            </a:r>
            <a:r>
              <a:rPr sz="18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are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unwilling</a:t>
            </a:r>
            <a:r>
              <a:rPr sz="18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18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commit</a:t>
            </a:r>
            <a:r>
              <a:rPr sz="18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8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full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amount</a:t>
            </a:r>
            <a:r>
              <a:rPr sz="18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that</a:t>
            </a:r>
            <a:r>
              <a:rPr sz="18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is</a:t>
            </a:r>
            <a:r>
              <a:rPr sz="18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needed?</a:t>
            </a:r>
            <a:r>
              <a:rPr sz="18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18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8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company</a:t>
            </a:r>
            <a:r>
              <a:rPr sz="18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will</a:t>
            </a:r>
            <a:r>
              <a:rPr sz="18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be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able</a:t>
            </a:r>
            <a:r>
              <a:rPr sz="1800" spc="-25" dirty="0">
                <a:solidFill>
                  <a:srgbClr val="2C2C2C"/>
                </a:solidFill>
                <a:latin typeface="Segoe UI"/>
                <a:cs typeface="Segoe UI"/>
              </a:rPr>
              <a:t> to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attract,</a:t>
            </a:r>
            <a:r>
              <a:rPr sz="18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18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support</a:t>
            </a:r>
            <a:r>
              <a:rPr sz="18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EIC,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8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remaining</a:t>
            </a:r>
            <a:r>
              <a:rPr sz="18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funding</a:t>
            </a:r>
            <a:r>
              <a:rPr sz="18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from</a:t>
            </a:r>
            <a:r>
              <a:rPr sz="18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other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investors</a:t>
            </a:r>
            <a:r>
              <a:rPr sz="18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within</a:t>
            </a:r>
            <a:r>
              <a:rPr sz="18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next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spc="-25" dirty="0">
                <a:solidFill>
                  <a:srgbClr val="2C2C2C"/>
                </a:solidFill>
                <a:latin typeface="Segoe UI"/>
                <a:cs typeface="Segoe UI"/>
              </a:rPr>
              <a:t>two </a:t>
            </a:r>
            <a:r>
              <a:rPr sz="1800" spc="-10" dirty="0">
                <a:solidFill>
                  <a:srgbClr val="2C2C2C"/>
                </a:solidFill>
                <a:latin typeface="Segoe UI"/>
                <a:cs typeface="Segoe UI"/>
              </a:rPr>
              <a:t>years?</a:t>
            </a:r>
            <a:endParaRPr sz="1800">
              <a:latin typeface="Segoe UI"/>
              <a:cs typeface="Segoe UI"/>
            </a:endParaRPr>
          </a:p>
          <a:p>
            <a:pPr marL="284480">
              <a:lnSpc>
                <a:spcPct val="100000"/>
              </a:lnSpc>
              <a:spcBef>
                <a:spcPts val="1675"/>
              </a:spcBef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More</a:t>
            </a:r>
            <a:r>
              <a:rPr sz="22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details</a:t>
            </a:r>
            <a:r>
              <a:rPr sz="22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22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22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EIC</a:t>
            </a:r>
            <a:r>
              <a:rPr sz="2200" u="sng" spc="-7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2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Work</a:t>
            </a:r>
            <a:r>
              <a:rPr sz="2200" u="sng" spc="-7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2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Programme</a:t>
            </a:r>
            <a:r>
              <a:rPr sz="2200" u="sng" spc="-45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200" u="sng" spc="-2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2025</a:t>
            </a:r>
            <a:endParaRPr sz="2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163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Segoe UI Semibold"/>
                <a:cs typeface="Segoe UI Semibold"/>
              </a:rPr>
              <a:t>Short</a:t>
            </a:r>
            <a:r>
              <a:rPr sz="3200" spc="-4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proposal</a:t>
            </a:r>
            <a:r>
              <a:rPr sz="3200" spc="-6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stage</a:t>
            </a:r>
            <a:r>
              <a:rPr sz="3200" spc="-3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:</a:t>
            </a:r>
            <a:r>
              <a:rPr sz="3200" spc="-5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evaluation</a:t>
            </a:r>
            <a:r>
              <a:rPr sz="3200" spc="-4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criteria</a:t>
            </a:r>
            <a:endParaRPr sz="32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6804" y="1641348"/>
            <a:ext cx="3203575" cy="1655445"/>
          </a:xfrm>
          <a:custGeom>
            <a:avLst/>
            <a:gdLst/>
            <a:ahLst/>
            <a:cxnLst/>
            <a:rect l="l" t="t" r="r" b="b"/>
            <a:pathLst>
              <a:path w="3203575" h="1655445">
                <a:moveTo>
                  <a:pt x="2927604" y="0"/>
                </a:moveTo>
                <a:lnTo>
                  <a:pt x="275844" y="0"/>
                </a:lnTo>
                <a:lnTo>
                  <a:pt x="226262" y="4442"/>
                </a:lnTo>
                <a:lnTo>
                  <a:pt x="179596" y="17251"/>
                </a:lnTo>
                <a:lnTo>
                  <a:pt x="136623" y="37648"/>
                </a:lnTo>
                <a:lnTo>
                  <a:pt x="98124" y="64856"/>
                </a:lnTo>
                <a:lnTo>
                  <a:pt x="64877" y="98098"/>
                </a:lnTo>
                <a:lnTo>
                  <a:pt x="37662" y="136595"/>
                </a:lnTo>
                <a:lnTo>
                  <a:pt x="17258" y="179570"/>
                </a:lnTo>
                <a:lnTo>
                  <a:pt x="4444" y="226246"/>
                </a:lnTo>
                <a:lnTo>
                  <a:pt x="0" y="275843"/>
                </a:lnTo>
                <a:lnTo>
                  <a:pt x="0" y="1379219"/>
                </a:lnTo>
                <a:lnTo>
                  <a:pt x="4444" y="1428817"/>
                </a:lnTo>
                <a:lnTo>
                  <a:pt x="17258" y="1475493"/>
                </a:lnTo>
                <a:lnTo>
                  <a:pt x="37662" y="1518468"/>
                </a:lnTo>
                <a:lnTo>
                  <a:pt x="64877" y="1556965"/>
                </a:lnTo>
                <a:lnTo>
                  <a:pt x="98124" y="1590207"/>
                </a:lnTo>
                <a:lnTo>
                  <a:pt x="136623" y="1617415"/>
                </a:lnTo>
                <a:lnTo>
                  <a:pt x="179596" y="1637812"/>
                </a:lnTo>
                <a:lnTo>
                  <a:pt x="226262" y="1650621"/>
                </a:lnTo>
                <a:lnTo>
                  <a:pt x="275844" y="1655064"/>
                </a:lnTo>
                <a:lnTo>
                  <a:pt x="2927604" y="1655064"/>
                </a:lnTo>
                <a:lnTo>
                  <a:pt x="2977201" y="1650621"/>
                </a:lnTo>
                <a:lnTo>
                  <a:pt x="3023877" y="1637812"/>
                </a:lnTo>
                <a:lnTo>
                  <a:pt x="3066852" y="1617415"/>
                </a:lnTo>
                <a:lnTo>
                  <a:pt x="3105349" y="1590207"/>
                </a:lnTo>
                <a:lnTo>
                  <a:pt x="3138591" y="1556965"/>
                </a:lnTo>
                <a:lnTo>
                  <a:pt x="3165799" y="1518468"/>
                </a:lnTo>
                <a:lnTo>
                  <a:pt x="3186196" y="1475493"/>
                </a:lnTo>
                <a:lnTo>
                  <a:pt x="3199005" y="1428817"/>
                </a:lnTo>
                <a:lnTo>
                  <a:pt x="3203447" y="1379219"/>
                </a:lnTo>
                <a:lnTo>
                  <a:pt x="3203447" y="275843"/>
                </a:lnTo>
                <a:lnTo>
                  <a:pt x="3199005" y="226246"/>
                </a:lnTo>
                <a:lnTo>
                  <a:pt x="3186196" y="179570"/>
                </a:lnTo>
                <a:lnTo>
                  <a:pt x="3165799" y="136595"/>
                </a:lnTo>
                <a:lnTo>
                  <a:pt x="3138591" y="98098"/>
                </a:lnTo>
                <a:lnTo>
                  <a:pt x="3105349" y="64856"/>
                </a:lnTo>
                <a:lnTo>
                  <a:pt x="3066852" y="37648"/>
                </a:lnTo>
                <a:lnTo>
                  <a:pt x="3023877" y="17251"/>
                </a:lnTo>
                <a:lnTo>
                  <a:pt x="2977201" y="4442"/>
                </a:lnTo>
                <a:lnTo>
                  <a:pt x="2927604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40637" y="2265934"/>
            <a:ext cx="1395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Excellence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4276" y="3156204"/>
            <a:ext cx="3203575" cy="1656714"/>
          </a:xfrm>
          <a:custGeom>
            <a:avLst/>
            <a:gdLst/>
            <a:ahLst/>
            <a:cxnLst/>
            <a:rect l="l" t="t" r="r" b="b"/>
            <a:pathLst>
              <a:path w="3203575" h="1656714">
                <a:moveTo>
                  <a:pt x="2927350" y="0"/>
                </a:moveTo>
                <a:lnTo>
                  <a:pt x="276098" y="0"/>
                </a:lnTo>
                <a:lnTo>
                  <a:pt x="226457" y="4446"/>
                </a:lnTo>
                <a:lnTo>
                  <a:pt x="179741" y="17268"/>
                </a:lnTo>
                <a:lnTo>
                  <a:pt x="136727" y="37686"/>
                </a:lnTo>
                <a:lnTo>
                  <a:pt x="98194" y="64920"/>
                </a:lnTo>
                <a:lnTo>
                  <a:pt x="64920" y="98194"/>
                </a:lnTo>
                <a:lnTo>
                  <a:pt x="37686" y="136727"/>
                </a:lnTo>
                <a:lnTo>
                  <a:pt x="17268" y="179741"/>
                </a:lnTo>
                <a:lnTo>
                  <a:pt x="4446" y="226457"/>
                </a:lnTo>
                <a:lnTo>
                  <a:pt x="0" y="276098"/>
                </a:lnTo>
                <a:lnTo>
                  <a:pt x="0" y="1380490"/>
                </a:lnTo>
                <a:lnTo>
                  <a:pt x="4446" y="1430130"/>
                </a:lnTo>
                <a:lnTo>
                  <a:pt x="17268" y="1476846"/>
                </a:lnTo>
                <a:lnTo>
                  <a:pt x="37686" y="1519860"/>
                </a:lnTo>
                <a:lnTo>
                  <a:pt x="64920" y="1558393"/>
                </a:lnTo>
                <a:lnTo>
                  <a:pt x="98194" y="1591667"/>
                </a:lnTo>
                <a:lnTo>
                  <a:pt x="136727" y="1618901"/>
                </a:lnTo>
                <a:lnTo>
                  <a:pt x="179741" y="1639319"/>
                </a:lnTo>
                <a:lnTo>
                  <a:pt x="226457" y="1652141"/>
                </a:lnTo>
                <a:lnTo>
                  <a:pt x="276098" y="1656588"/>
                </a:lnTo>
                <a:lnTo>
                  <a:pt x="2927350" y="1656588"/>
                </a:lnTo>
                <a:lnTo>
                  <a:pt x="2976990" y="1652141"/>
                </a:lnTo>
                <a:lnTo>
                  <a:pt x="3023706" y="1639319"/>
                </a:lnTo>
                <a:lnTo>
                  <a:pt x="3066720" y="1618901"/>
                </a:lnTo>
                <a:lnTo>
                  <a:pt x="3105253" y="1591667"/>
                </a:lnTo>
                <a:lnTo>
                  <a:pt x="3138527" y="1558393"/>
                </a:lnTo>
                <a:lnTo>
                  <a:pt x="3165761" y="1519860"/>
                </a:lnTo>
                <a:lnTo>
                  <a:pt x="3186179" y="1476846"/>
                </a:lnTo>
                <a:lnTo>
                  <a:pt x="3199001" y="1430130"/>
                </a:lnTo>
                <a:lnTo>
                  <a:pt x="3203448" y="1380490"/>
                </a:lnTo>
                <a:lnTo>
                  <a:pt x="3203448" y="276098"/>
                </a:lnTo>
                <a:lnTo>
                  <a:pt x="3199001" y="226457"/>
                </a:lnTo>
                <a:lnTo>
                  <a:pt x="3186179" y="179741"/>
                </a:lnTo>
                <a:lnTo>
                  <a:pt x="3165761" y="136727"/>
                </a:lnTo>
                <a:lnTo>
                  <a:pt x="3138527" y="98194"/>
                </a:lnTo>
                <a:lnTo>
                  <a:pt x="3105253" y="64920"/>
                </a:lnTo>
                <a:lnTo>
                  <a:pt x="3066720" y="37686"/>
                </a:lnTo>
                <a:lnTo>
                  <a:pt x="3023706" y="17268"/>
                </a:lnTo>
                <a:lnTo>
                  <a:pt x="2976990" y="4446"/>
                </a:lnTo>
                <a:lnTo>
                  <a:pt x="2927350" y="0"/>
                </a:lnTo>
                <a:close/>
              </a:path>
            </a:pathLst>
          </a:custGeom>
          <a:solidFill>
            <a:srgbClr val="000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24576" y="3782059"/>
            <a:ext cx="943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Impact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53043" y="4620767"/>
            <a:ext cx="3203575" cy="1675130"/>
          </a:xfrm>
          <a:custGeom>
            <a:avLst/>
            <a:gdLst/>
            <a:ahLst/>
            <a:cxnLst/>
            <a:rect l="l" t="t" r="r" b="b"/>
            <a:pathLst>
              <a:path w="3203575" h="1675129">
                <a:moveTo>
                  <a:pt x="2924302" y="0"/>
                </a:moveTo>
                <a:lnTo>
                  <a:pt x="279146" y="0"/>
                </a:lnTo>
                <a:lnTo>
                  <a:pt x="233864" y="3653"/>
                </a:lnTo>
                <a:lnTo>
                  <a:pt x="190910" y="14230"/>
                </a:lnTo>
                <a:lnTo>
                  <a:pt x="150857" y="31155"/>
                </a:lnTo>
                <a:lnTo>
                  <a:pt x="114281" y="53856"/>
                </a:lnTo>
                <a:lnTo>
                  <a:pt x="81756" y="81756"/>
                </a:lnTo>
                <a:lnTo>
                  <a:pt x="53856" y="114281"/>
                </a:lnTo>
                <a:lnTo>
                  <a:pt x="31155" y="150857"/>
                </a:lnTo>
                <a:lnTo>
                  <a:pt x="14230" y="190910"/>
                </a:lnTo>
                <a:lnTo>
                  <a:pt x="3653" y="233864"/>
                </a:lnTo>
                <a:lnTo>
                  <a:pt x="0" y="279145"/>
                </a:lnTo>
                <a:lnTo>
                  <a:pt x="0" y="1395717"/>
                </a:lnTo>
                <a:lnTo>
                  <a:pt x="3653" y="1440998"/>
                </a:lnTo>
                <a:lnTo>
                  <a:pt x="14230" y="1483954"/>
                </a:lnTo>
                <a:lnTo>
                  <a:pt x="31155" y="1524008"/>
                </a:lnTo>
                <a:lnTo>
                  <a:pt x="53856" y="1560586"/>
                </a:lnTo>
                <a:lnTo>
                  <a:pt x="81756" y="1593113"/>
                </a:lnTo>
                <a:lnTo>
                  <a:pt x="114281" y="1621015"/>
                </a:lnTo>
                <a:lnTo>
                  <a:pt x="150857" y="1643717"/>
                </a:lnTo>
                <a:lnTo>
                  <a:pt x="190910" y="1660644"/>
                </a:lnTo>
                <a:lnTo>
                  <a:pt x="233864" y="1671222"/>
                </a:lnTo>
                <a:lnTo>
                  <a:pt x="279146" y="1674875"/>
                </a:lnTo>
                <a:lnTo>
                  <a:pt x="2924302" y="1674875"/>
                </a:lnTo>
                <a:lnTo>
                  <a:pt x="2969583" y="1671222"/>
                </a:lnTo>
                <a:lnTo>
                  <a:pt x="3012537" y="1660644"/>
                </a:lnTo>
                <a:lnTo>
                  <a:pt x="3052590" y="1643717"/>
                </a:lnTo>
                <a:lnTo>
                  <a:pt x="3089166" y="1621015"/>
                </a:lnTo>
                <a:lnTo>
                  <a:pt x="3121691" y="1593113"/>
                </a:lnTo>
                <a:lnTo>
                  <a:pt x="3149591" y="1560586"/>
                </a:lnTo>
                <a:lnTo>
                  <a:pt x="3172292" y="1524008"/>
                </a:lnTo>
                <a:lnTo>
                  <a:pt x="3189217" y="1483954"/>
                </a:lnTo>
                <a:lnTo>
                  <a:pt x="3199794" y="1440998"/>
                </a:lnTo>
                <a:lnTo>
                  <a:pt x="3203448" y="1395717"/>
                </a:lnTo>
                <a:lnTo>
                  <a:pt x="3203448" y="279145"/>
                </a:lnTo>
                <a:lnTo>
                  <a:pt x="3199794" y="233864"/>
                </a:lnTo>
                <a:lnTo>
                  <a:pt x="3189217" y="190910"/>
                </a:lnTo>
                <a:lnTo>
                  <a:pt x="3172292" y="150857"/>
                </a:lnTo>
                <a:lnTo>
                  <a:pt x="3149591" y="114281"/>
                </a:lnTo>
                <a:lnTo>
                  <a:pt x="3121691" y="81756"/>
                </a:lnTo>
                <a:lnTo>
                  <a:pt x="3089166" y="53856"/>
                </a:lnTo>
                <a:lnTo>
                  <a:pt x="3052590" y="31155"/>
                </a:lnTo>
                <a:lnTo>
                  <a:pt x="3012537" y="14230"/>
                </a:lnTo>
                <a:lnTo>
                  <a:pt x="2969583" y="3653"/>
                </a:lnTo>
                <a:lnTo>
                  <a:pt x="292430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47354" y="5255767"/>
            <a:ext cx="2818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Implementation/Risk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976" y="142443"/>
            <a:ext cx="617918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Segoe UI Semibold"/>
                <a:cs typeface="Segoe UI Semibold"/>
              </a:rPr>
              <a:t>Full</a:t>
            </a:r>
            <a:r>
              <a:rPr sz="3200" spc="-10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Proposal:</a:t>
            </a:r>
            <a:r>
              <a:rPr sz="3200" spc="-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Evaluation</a:t>
            </a:r>
            <a:r>
              <a:rPr sz="3200" spc="-9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criterion Excellence</a:t>
            </a:r>
            <a:endParaRPr sz="32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3665" y="2127630"/>
            <a:ext cx="779716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14141"/>
                </a:solidFill>
                <a:latin typeface="Segoe UI"/>
                <a:cs typeface="Segoe UI"/>
              </a:rPr>
              <a:t>Novelty</a:t>
            </a:r>
            <a:r>
              <a:rPr sz="2400" b="1" spc="-5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414141"/>
                </a:solidFill>
                <a:latin typeface="Segoe UI"/>
                <a:cs typeface="Segoe UI"/>
              </a:rPr>
              <a:t>and</a:t>
            </a:r>
            <a:r>
              <a:rPr sz="2400" b="1" spc="-6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414141"/>
                </a:solidFill>
                <a:latin typeface="Segoe UI"/>
                <a:cs typeface="Segoe UI"/>
              </a:rPr>
              <a:t>breakthrough</a:t>
            </a:r>
            <a:r>
              <a:rPr sz="2400" b="1" spc="-7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414141"/>
                </a:solidFill>
                <a:latin typeface="Segoe UI"/>
                <a:cs typeface="Segoe UI"/>
              </a:rPr>
              <a:t>character</a:t>
            </a:r>
            <a:r>
              <a:rPr sz="2400" b="1" spc="-7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414141"/>
                </a:solidFill>
                <a:latin typeface="Segoe UI"/>
                <a:cs typeface="Segoe UI"/>
              </a:rPr>
              <a:t>of</a:t>
            </a:r>
            <a:r>
              <a:rPr sz="2400" b="1" spc="-6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414141"/>
                </a:solidFill>
                <a:latin typeface="Segoe UI"/>
                <a:cs typeface="Segoe UI"/>
              </a:rPr>
              <a:t>the</a:t>
            </a:r>
            <a:r>
              <a:rPr sz="2400" b="1" spc="-5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414141"/>
                </a:solidFill>
                <a:latin typeface="Segoe UI"/>
                <a:cs typeface="Segoe UI"/>
              </a:rPr>
              <a:t>innovation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Timing</a:t>
            </a:r>
            <a:endParaRPr sz="2400">
              <a:latin typeface="Segoe UI"/>
              <a:cs typeface="Segoe UI"/>
            </a:endParaRPr>
          </a:p>
          <a:p>
            <a:pPr marL="12700" marR="3542029">
              <a:lnSpc>
                <a:spcPct val="200000"/>
              </a:lnSpc>
            </a:pPr>
            <a:r>
              <a:rPr sz="2400" b="1" spc="-20" dirty="0">
                <a:solidFill>
                  <a:srgbClr val="2C2C2C"/>
                </a:solidFill>
                <a:latin typeface="Segoe UI"/>
                <a:cs typeface="Segoe UI"/>
              </a:rPr>
              <a:t>Technological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feasibility Intellectual</a:t>
            </a:r>
            <a:r>
              <a:rPr sz="2400" b="1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Property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Strategy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236" y="2101595"/>
            <a:ext cx="521334" cy="485140"/>
          </a:xfrm>
          <a:custGeom>
            <a:avLst/>
            <a:gdLst/>
            <a:ahLst/>
            <a:cxnLst/>
            <a:rect l="l" t="t" r="r" b="b"/>
            <a:pathLst>
              <a:path w="521334" h="485139">
                <a:moveTo>
                  <a:pt x="260604" y="0"/>
                </a:moveTo>
                <a:lnTo>
                  <a:pt x="213759" y="3903"/>
                </a:lnTo>
                <a:lnTo>
                  <a:pt x="169670" y="15156"/>
                </a:lnTo>
                <a:lnTo>
                  <a:pt x="129071" y="33076"/>
                </a:lnTo>
                <a:lnTo>
                  <a:pt x="92699" y="56979"/>
                </a:lnTo>
                <a:lnTo>
                  <a:pt x="61290" y="86182"/>
                </a:lnTo>
                <a:lnTo>
                  <a:pt x="35579" y="120000"/>
                </a:lnTo>
                <a:lnTo>
                  <a:pt x="16303" y="157751"/>
                </a:lnTo>
                <a:lnTo>
                  <a:pt x="4198" y="198751"/>
                </a:lnTo>
                <a:lnTo>
                  <a:pt x="0" y="242315"/>
                </a:lnTo>
                <a:lnTo>
                  <a:pt x="4198" y="285880"/>
                </a:lnTo>
                <a:lnTo>
                  <a:pt x="16303" y="326880"/>
                </a:lnTo>
                <a:lnTo>
                  <a:pt x="35579" y="364631"/>
                </a:lnTo>
                <a:lnTo>
                  <a:pt x="61290" y="398449"/>
                </a:lnTo>
                <a:lnTo>
                  <a:pt x="92699" y="427652"/>
                </a:lnTo>
                <a:lnTo>
                  <a:pt x="129071" y="451555"/>
                </a:lnTo>
                <a:lnTo>
                  <a:pt x="169670" y="469475"/>
                </a:lnTo>
                <a:lnTo>
                  <a:pt x="213759" y="480728"/>
                </a:lnTo>
                <a:lnTo>
                  <a:pt x="260604" y="484631"/>
                </a:lnTo>
                <a:lnTo>
                  <a:pt x="307448" y="480728"/>
                </a:lnTo>
                <a:lnTo>
                  <a:pt x="351537" y="469475"/>
                </a:lnTo>
                <a:lnTo>
                  <a:pt x="392136" y="451555"/>
                </a:lnTo>
                <a:lnTo>
                  <a:pt x="428508" y="427652"/>
                </a:lnTo>
                <a:lnTo>
                  <a:pt x="459917" y="398449"/>
                </a:lnTo>
                <a:lnTo>
                  <a:pt x="485628" y="364631"/>
                </a:lnTo>
                <a:lnTo>
                  <a:pt x="504904" y="326880"/>
                </a:lnTo>
                <a:lnTo>
                  <a:pt x="517009" y="285880"/>
                </a:lnTo>
                <a:lnTo>
                  <a:pt x="521208" y="242315"/>
                </a:lnTo>
                <a:lnTo>
                  <a:pt x="517009" y="198751"/>
                </a:lnTo>
                <a:lnTo>
                  <a:pt x="504904" y="157751"/>
                </a:lnTo>
                <a:lnTo>
                  <a:pt x="485628" y="120000"/>
                </a:lnTo>
                <a:lnTo>
                  <a:pt x="459917" y="86182"/>
                </a:lnTo>
                <a:lnTo>
                  <a:pt x="428508" y="56979"/>
                </a:lnTo>
                <a:lnTo>
                  <a:pt x="392136" y="33076"/>
                </a:lnTo>
                <a:lnTo>
                  <a:pt x="351537" y="15156"/>
                </a:lnTo>
                <a:lnTo>
                  <a:pt x="307448" y="3903"/>
                </a:lnTo>
                <a:lnTo>
                  <a:pt x="260604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808" y="2837688"/>
            <a:ext cx="521334" cy="485140"/>
          </a:xfrm>
          <a:custGeom>
            <a:avLst/>
            <a:gdLst/>
            <a:ahLst/>
            <a:cxnLst/>
            <a:rect l="l" t="t" r="r" b="b"/>
            <a:pathLst>
              <a:path w="521334" h="485139">
                <a:moveTo>
                  <a:pt x="260604" y="0"/>
                </a:moveTo>
                <a:lnTo>
                  <a:pt x="213759" y="3903"/>
                </a:lnTo>
                <a:lnTo>
                  <a:pt x="169670" y="15156"/>
                </a:lnTo>
                <a:lnTo>
                  <a:pt x="129071" y="33076"/>
                </a:lnTo>
                <a:lnTo>
                  <a:pt x="92699" y="56979"/>
                </a:lnTo>
                <a:lnTo>
                  <a:pt x="61290" y="86182"/>
                </a:lnTo>
                <a:lnTo>
                  <a:pt x="35579" y="120000"/>
                </a:lnTo>
                <a:lnTo>
                  <a:pt x="16303" y="157751"/>
                </a:lnTo>
                <a:lnTo>
                  <a:pt x="4198" y="198751"/>
                </a:lnTo>
                <a:lnTo>
                  <a:pt x="0" y="242315"/>
                </a:lnTo>
                <a:lnTo>
                  <a:pt x="4198" y="285880"/>
                </a:lnTo>
                <a:lnTo>
                  <a:pt x="16303" y="326880"/>
                </a:lnTo>
                <a:lnTo>
                  <a:pt x="35579" y="364631"/>
                </a:lnTo>
                <a:lnTo>
                  <a:pt x="61290" y="398449"/>
                </a:lnTo>
                <a:lnTo>
                  <a:pt x="92699" y="427652"/>
                </a:lnTo>
                <a:lnTo>
                  <a:pt x="129071" y="451555"/>
                </a:lnTo>
                <a:lnTo>
                  <a:pt x="169670" y="469475"/>
                </a:lnTo>
                <a:lnTo>
                  <a:pt x="213759" y="480728"/>
                </a:lnTo>
                <a:lnTo>
                  <a:pt x="260604" y="484632"/>
                </a:lnTo>
                <a:lnTo>
                  <a:pt x="307448" y="480728"/>
                </a:lnTo>
                <a:lnTo>
                  <a:pt x="351537" y="469475"/>
                </a:lnTo>
                <a:lnTo>
                  <a:pt x="392136" y="451555"/>
                </a:lnTo>
                <a:lnTo>
                  <a:pt x="428508" y="427652"/>
                </a:lnTo>
                <a:lnTo>
                  <a:pt x="459917" y="398449"/>
                </a:lnTo>
                <a:lnTo>
                  <a:pt x="485628" y="364631"/>
                </a:lnTo>
                <a:lnTo>
                  <a:pt x="504904" y="326880"/>
                </a:lnTo>
                <a:lnTo>
                  <a:pt x="517009" y="285880"/>
                </a:lnTo>
                <a:lnTo>
                  <a:pt x="521208" y="242315"/>
                </a:lnTo>
                <a:lnTo>
                  <a:pt x="517009" y="198751"/>
                </a:lnTo>
                <a:lnTo>
                  <a:pt x="504904" y="157751"/>
                </a:lnTo>
                <a:lnTo>
                  <a:pt x="485628" y="120000"/>
                </a:lnTo>
                <a:lnTo>
                  <a:pt x="459917" y="86182"/>
                </a:lnTo>
                <a:lnTo>
                  <a:pt x="428508" y="56979"/>
                </a:lnTo>
                <a:lnTo>
                  <a:pt x="392136" y="33076"/>
                </a:lnTo>
                <a:lnTo>
                  <a:pt x="351537" y="15156"/>
                </a:lnTo>
                <a:lnTo>
                  <a:pt x="307448" y="3903"/>
                </a:lnTo>
                <a:lnTo>
                  <a:pt x="260604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236" y="3535679"/>
            <a:ext cx="521334" cy="486409"/>
          </a:xfrm>
          <a:custGeom>
            <a:avLst/>
            <a:gdLst/>
            <a:ahLst/>
            <a:cxnLst/>
            <a:rect l="l" t="t" r="r" b="b"/>
            <a:pathLst>
              <a:path w="521334" h="486410">
                <a:moveTo>
                  <a:pt x="260604" y="0"/>
                </a:moveTo>
                <a:lnTo>
                  <a:pt x="213759" y="3916"/>
                </a:lnTo>
                <a:lnTo>
                  <a:pt x="169670" y="15208"/>
                </a:lnTo>
                <a:lnTo>
                  <a:pt x="129071" y="33189"/>
                </a:lnTo>
                <a:lnTo>
                  <a:pt x="92699" y="57171"/>
                </a:lnTo>
                <a:lnTo>
                  <a:pt x="61290" y="86469"/>
                </a:lnTo>
                <a:lnTo>
                  <a:pt x="35579" y="120396"/>
                </a:lnTo>
                <a:lnTo>
                  <a:pt x="16303" y="158263"/>
                </a:lnTo>
                <a:lnTo>
                  <a:pt x="4198" y="199386"/>
                </a:lnTo>
                <a:lnTo>
                  <a:pt x="0" y="243078"/>
                </a:lnTo>
                <a:lnTo>
                  <a:pt x="4198" y="286769"/>
                </a:lnTo>
                <a:lnTo>
                  <a:pt x="16303" y="327892"/>
                </a:lnTo>
                <a:lnTo>
                  <a:pt x="35579" y="365760"/>
                </a:lnTo>
                <a:lnTo>
                  <a:pt x="61290" y="399686"/>
                </a:lnTo>
                <a:lnTo>
                  <a:pt x="92699" y="428984"/>
                </a:lnTo>
                <a:lnTo>
                  <a:pt x="129071" y="452966"/>
                </a:lnTo>
                <a:lnTo>
                  <a:pt x="169670" y="470947"/>
                </a:lnTo>
                <a:lnTo>
                  <a:pt x="213759" y="482239"/>
                </a:lnTo>
                <a:lnTo>
                  <a:pt x="260604" y="486156"/>
                </a:lnTo>
                <a:lnTo>
                  <a:pt x="307448" y="482239"/>
                </a:lnTo>
                <a:lnTo>
                  <a:pt x="351537" y="470947"/>
                </a:lnTo>
                <a:lnTo>
                  <a:pt x="392136" y="452966"/>
                </a:lnTo>
                <a:lnTo>
                  <a:pt x="428508" y="428984"/>
                </a:lnTo>
                <a:lnTo>
                  <a:pt x="459917" y="399686"/>
                </a:lnTo>
                <a:lnTo>
                  <a:pt x="485628" y="365760"/>
                </a:lnTo>
                <a:lnTo>
                  <a:pt x="504904" y="327892"/>
                </a:lnTo>
                <a:lnTo>
                  <a:pt x="517009" y="286769"/>
                </a:lnTo>
                <a:lnTo>
                  <a:pt x="521208" y="243078"/>
                </a:lnTo>
                <a:lnTo>
                  <a:pt x="517009" y="199386"/>
                </a:lnTo>
                <a:lnTo>
                  <a:pt x="504904" y="158263"/>
                </a:lnTo>
                <a:lnTo>
                  <a:pt x="485628" y="120395"/>
                </a:lnTo>
                <a:lnTo>
                  <a:pt x="459917" y="86469"/>
                </a:lnTo>
                <a:lnTo>
                  <a:pt x="428508" y="57171"/>
                </a:lnTo>
                <a:lnTo>
                  <a:pt x="392136" y="33189"/>
                </a:lnTo>
                <a:lnTo>
                  <a:pt x="351537" y="15208"/>
                </a:lnTo>
                <a:lnTo>
                  <a:pt x="307448" y="3916"/>
                </a:lnTo>
                <a:lnTo>
                  <a:pt x="260604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236" y="4271771"/>
            <a:ext cx="521334" cy="485140"/>
          </a:xfrm>
          <a:custGeom>
            <a:avLst/>
            <a:gdLst/>
            <a:ahLst/>
            <a:cxnLst/>
            <a:rect l="l" t="t" r="r" b="b"/>
            <a:pathLst>
              <a:path w="521334" h="485139">
                <a:moveTo>
                  <a:pt x="260604" y="0"/>
                </a:moveTo>
                <a:lnTo>
                  <a:pt x="213759" y="3903"/>
                </a:lnTo>
                <a:lnTo>
                  <a:pt x="169670" y="15156"/>
                </a:lnTo>
                <a:lnTo>
                  <a:pt x="129071" y="33076"/>
                </a:lnTo>
                <a:lnTo>
                  <a:pt x="92699" y="56979"/>
                </a:lnTo>
                <a:lnTo>
                  <a:pt x="61290" y="86182"/>
                </a:lnTo>
                <a:lnTo>
                  <a:pt x="35579" y="120000"/>
                </a:lnTo>
                <a:lnTo>
                  <a:pt x="16303" y="157751"/>
                </a:lnTo>
                <a:lnTo>
                  <a:pt x="4198" y="198751"/>
                </a:lnTo>
                <a:lnTo>
                  <a:pt x="0" y="242315"/>
                </a:lnTo>
                <a:lnTo>
                  <a:pt x="4198" y="285880"/>
                </a:lnTo>
                <a:lnTo>
                  <a:pt x="16303" y="326880"/>
                </a:lnTo>
                <a:lnTo>
                  <a:pt x="35579" y="364631"/>
                </a:lnTo>
                <a:lnTo>
                  <a:pt x="61290" y="398449"/>
                </a:lnTo>
                <a:lnTo>
                  <a:pt x="92699" y="427652"/>
                </a:lnTo>
                <a:lnTo>
                  <a:pt x="129071" y="451555"/>
                </a:lnTo>
                <a:lnTo>
                  <a:pt x="169670" y="469475"/>
                </a:lnTo>
                <a:lnTo>
                  <a:pt x="213759" y="480728"/>
                </a:lnTo>
                <a:lnTo>
                  <a:pt x="260604" y="484631"/>
                </a:lnTo>
                <a:lnTo>
                  <a:pt x="307448" y="480728"/>
                </a:lnTo>
                <a:lnTo>
                  <a:pt x="351537" y="469475"/>
                </a:lnTo>
                <a:lnTo>
                  <a:pt x="392136" y="451555"/>
                </a:lnTo>
                <a:lnTo>
                  <a:pt x="428508" y="427652"/>
                </a:lnTo>
                <a:lnTo>
                  <a:pt x="459917" y="398449"/>
                </a:lnTo>
                <a:lnTo>
                  <a:pt x="485628" y="364631"/>
                </a:lnTo>
                <a:lnTo>
                  <a:pt x="504904" y="326880"/>
                </a:lnTo>
                <a:lnTo>
                  <a:pt x="517009" y="285880"/>
                </a:lnTo>
                <a:lnTo>
                  <a:pt x="521208" y="242315"/>
                </a:lnTo>
                <a:lnTo>
                  <a:pt x="517009" y="198751"/>
                </a:lnTo>
                <a:lnTo>
                  <a:pt x="504904" y="157751"/>
                </a:lnTo>
                <a:lnTo>
                  <a:pt x="485628" y="120000"/>
                </a:lnTo>
                <a:lnTo>
                  <a:pt x="459917" y="86182"/>
                </a:lnTo>
                <a:lnTo>
                  <a:pt x="428508" y="56979"/>
                </a:lnTo>
                <a:lnTo>
                  <a:pt x="392136" y="33076"/>
                </a:lnTo>
                <a:lnTo>
                  <a:pt x="351537" y="15156"/>
                </a:lnTo>
                <a:lnTo>
                  <a:pt x="307448" y="3903"/>
                </a:lnTo>
                <a:lnTo>
                  <a:pt x="260604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4357" y="2141346"/>
            <a:ext cx="205740" cy="256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2400">
              <a:latin typeface="Segoe UI"/>
              <a:cs typeface="Segoe UI"/>
            </a:endParaRPr>
          </a:p>
          <a:p>
            <a:pPr marL="17145">
              <a:lnSpc>
                <a:spcPct val="100000"/>
              </a:lnSpc>
              <a:spcBef>
                <a:spcPts val="2915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625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910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976" y="142443"/>
            <a:ext cx="617918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Segoe UI Semibold"/>
                <a:cs typeface="Segoe UI Semibold"/>
              </a:rPr>
              <a:t>Full</a:t>
            </a:r>
            <a:r>
              <a:rPr sz="3200" spc="-10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Proposal:</a:t>
            </a:r>
            <a:r>
              <a:rPr sz="3200" spc="-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Evaluation</a:t>
            </a:r>
            <a:r>
              <a:rPr sz="3200" spc="-9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criterion Impact</a:t>
            </a:r>
            <a:endParaRPr sz="32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3665" y="2127630"/>
            <a:ext cx="394779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14141"/>
                </a:solidFill>
                <a:latin typeface="Segoe UI"/>
                <a:cs typeface="Segoe UI"/>
              </a:rPr>
              <a:t>Customer</a:t>
            </a:r>
            <a:r>
              <a:rPr sz="2400" b="1" spc="-2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414141"/>
                </a:solidFill>
                <a:latin typeface="Segoe UI"/>
                <a:cs typeface="Segoe UI"/>
              </a:rPr>
              <a:t>demand</a:t>
            </a:r>
            <a:endParaRPr sz="2400">
              <a:latin typeface="Segoe UI"/>
              <a:cs typeface="Segoe UI"/>
            </a:endParaRPr>
          </a:p>
          <a:p>
            <a:pPr marL="12700" marR="5080">
              <a:lnSpc>
                <a:spcPct val="200000"/>
              </a:lnSpc>
            </a:pPr>
            <a:r>
              <a:rPr sz="2400" b="1" dirty="0">
                <a:solidFill>
                  <a:srgbClr val="414141"/>
                </a:solidFill>
                <a:latin typeface="Segoe UI"/>
                <a:cs typeface="Segoe UI"/>
              </a:rPr>
              <a:t>Market</a:t>
            </a:r>
            <a:r>
              <a:rPr sz="2400" b="1" spc="-9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414141"/>
                </a:solidFill>
                <a:latin typeface="Segoe UI"/>
                <a:cs typeface="Segoe UI"/>
              </a:rPr>
              <a:t>development </a:t>
            </a:r>
            <a:r>
              <a:rPr sz="2400" b="1" dirty="0">
                <a:solidFill>
                  <a:srgbClr val="414141"/>
                </a:solidFill>
                <a:latin typeface="Segoe UI"/>
                <a:cs typeface="Segoe UI"/>
              </a:rPr>
              <a:t>Commercialisation</a:t>
            </a:r>
            <a:r>
              <a:rPr sz="2400" b="1" spc="-13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414141"/>
                </a:solidFill>
                <a:latin typeface="Segoe UI"/>
                <a:cs typeface="Segoe UI"/>
              </a:rPr>
              <a:t>strategy </a:t>
            </a:r>
            <a:r>
              <a:rPr sz="2400" b="1" dirty="0">
                <a:solidFill>
                  <a:srgbClr val="414141"/>
                </a:solidFill>
                <a:latin typeface="Segoe UI"/>
                <a:cs typeface="Segoe UI"/>
              </a:rPr>
              <a:t>Scale</a:t>
            </a:r>
            <a:r>
              <a:rPr sz="2400" b="1" spc="-45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414141"/>
                </a:solidFill>
                <a:latin typeface="Segoe UI"/>
                <a:cs typeface="Segoe UI"/>
              </a:rPr>
              <a:t>up</a:t>
            </a:r>
            <a:r>
              <a:rPr sz="2400" b="1" spc="-3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414141"/>
                </a:solidFill>
                <a:latin typeface="Segoe UI"/>
                <a:cs typeface="Segoe UI"/>
              </a:rPr>
              <a:t>potential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2400" b="1" dirty="0">
                <a:solidFill>
                  <a:srgbClr val="414141"/>
                </a:solidFill>
                <a:latin typeface="Segoe UI"/>
                <a:cs typeface="Segoe UI"/>
              </a:rPr>
              <a:t>Broader</a:t>
            </a:r>
            <a:r>
              <a:rPr sz="2400" b="1" spc="-70" dirty="0">
                <a:solidFill>
                  <a:srgbClr val="414141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414141"/>
                </a:solidFill>
                <a:latin typeface="Segoe UI"/>
                <a:cs typeface="Segoe UI"/>
              </a:rPr>
              <a:t>impact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236" y="2101595"/>
            <a:ext cx="521334" cy="485140"/>
          </a:xfrm>
          <a:custGeom>
            <a:avLst/>
            <a:gdLst/>
            <a:ahLst/>
            <a:cxnLst/>
            <a:rect l="l" t="t" r="r" b="b"/>
            <a:pathLst>
              <a:path w="521334" h="485139">
                <a:moveTo>
                  <a:pt x="260604" y="0"/>
                </a:moveTo>
                <a:lnTo>
                  <a:pt x="213759" y="3903"/>
                </a:lnTo>
                <a:lnTo>
                  <a:pt x="169670" y="15156"/>
                </a:lnTo>
                <a:lnTo>
                  <a:pt x="129071" y="33076"/>
                </a:lnTo>
                <a:lnTo>
                  <a:pt x="92699" y="56979"/>
                </a:lnTo>
                <a:lnTo>
                  <a:pt x="61290" y="86182"/>
                </a:lnTo>
                <a:lnTo>
                  <a:pt x="35579" y="120000"/>
                </a:lnTo>
                <a:lnTo>
                  <a:pt x="16303" y="157751"/>
                </a:lnTo>
                <a:lnTo>
                  <a:pt x="4198" y="198751"/>
                </a:lnTo>
                <a:lnTo>
                  <a:pt x="0" y="242315"/>
                </a:lnTo>
                <a:lnTo>
                  <a:pt x="4198" y="285880"/>
                </a:lnTo>
                <a:lnTo>
                  <a:pt x="16303" y="326880"/>
                </a:lnTo>
                <a:lnTo>
                  <a:pt x="35579" y="364631"/>
                </a:lnTo>
                <a:lnTo>
                  <a:pt x="61290" y="398449"/>
                </a:lnTo>
                <a:lnTo>
                  <a:pt x="92699" y="427652"/>
                </a:lnTo>
                <a:lnTo>
                  <a:pt x="129071" y="451555"/>
                </a:lnTo>
                <a:lnTo>
                  <a:pt x="169670" y="469475"/>
                </a:lnTo>
                <a:lnTo>
                  <a:pt x="213759" y="480728"/>
                </a:lnTo>
                <a:lnTo>
                  <a:pt x="260604" y="484631"/>
                </a:lnTo>
                <a:lnTo>
                  <a:pt x="307448" y="480728"/>
                </a:lnTo>
                <a:lnTo>
                  <a:pt x="351537" y="469475"/>
                </a:lnTo>
                <a:lnTo>
                  <a:pt x="392136" y="451555"/>
                </a:lnTo>
                <a:lnTo>
                  <a:pt x="428508" y="427652"/>
                </a:lnTo>
                <a:lnTo>
                  <a:pt x="459917" y="398449"/>
                </a:lnTo>
                <a:lnTo>
                  <a:pt x="485628" y="364631"/>
                </a:lnTo>
                <a:lnTo>
                  <a:pt x="504904" y="326880"/>
                </a:lnTo>
                <a:lnTo>
                  <a:pt x="517009" y="285880"/>
                </a:lnTo>
                <a:lnTo>
                  <a:pt x="521208" y="242315"/>
                </a:lnTo>
                <a:lnTo>
                  <a:pt x="517009" y="198751"/>
                </a:lnTo>
                <a:lnTo>
                  <a:pt x="504904" y="157751"/>
                </a:lnTo>
                <a:lnTo>
                  <a:pt x="485628" y="120000"/>
                </a:lnTo>
                <a:lnTo>
                  <a:pt x="459917" y="86182"/>
                </a:lnTo>
                <a:lnTo>
                  <a:pt x="428508" y="56979"/>
                </a:lnTo>
                <a:lnTo>
                  <a:pt x="392136" y="33076"/>
                </a:lnTo>
                <a:lnTo>
                  <a:pt x="351537" y="15156"/>
                </a:lnTo>
                <a:lnTo>
                  <a:pt x="307448" y="3903"/>
                </a:lnTo>
                <a:lnTo>
                  <a:pt x="260604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808" y="2837688"/>
            <a:ext cx="521334" cy="485140"/>
          </a:xfrm>
          <a:custGeom>
            <a:avLst/>
            <a:gdLst/>
            <a:ahLst/>
            <a:cxnLst/>
            <a:rect l="l" t="t" r="r" b="b"/>
            <a:pathLst>
              <a:path w="521334" h="485139">
                <a:moveTo>
                  <a:pt x="260604" y="0"/>
                </a:moveTo>
                <a:lnTo>
                  <a:pt x="213759" y="3903"/>
                </a:lnTo>
                <a:lnTo>
                  <a:pt x="169670" y="15156"/>
                </a:lnTo>
                <a:lnTo>
                  <a:pt x="129071" y="33076"/>
                </a:lnTo>
                <a:lnTo>
                  <a:pt x="92699" y="56979"/>
                </a:lnTo>
                <a:lnTo>
                  <a:pt x="61290" y="86182"/>
                </a:lnTo>
                <a:lnTo>
                  <a:pt x="35579" y="120000"/>
                </a:lnTo>
                <a:lnTo>
                  <a:pt x="16303" y="157751"/>
                </a:lnTo>
                <a:lnTo>
                  <a:pt x="4198" y="198751"/>
                </a:lnTo>
                <a:lnTo>
                  <a:pt x="0" y="242315"/>
                </a:lnTo>
                <a:lnTo>
                  <a:pt x="4198" y="285880"/>
                </a:lnTo>
                <a:lnTo>
                  <a:pt x="16303" y="326880"/>
                </a:lnTo>
                <a:lnTo>
                  <a:pt x="35579" y="364631"/>
                </a:lnTo>
                <a:lnTo>
                  <a:pt x="61290" y="398449"/>
                </a:lnTo>
                <a:lnTo>
                  <a:pt x="92699" y="427652"/>
                </a:lnTo>
                <a:lnTo>
                  <a:pt x="129071" y="451555"/>
                </a:lnTo>
                <a:lnTo>
                  <a:pt x="169670" y="469475"/>
                </a:lnTo>
                <a:lnTo>
                  <a:pt x="213759" y="480728"/>
                </a:lnTo>
                <a:lnTo>
                  <a:pt x="260604" y="484632"/>
                </a:lnTo>
                <a:lnTo>
                  <a:pt x="307448" y="480728"/>
                </a:lnTo>
                <a:lnTo>
                  <a:pt x="351537" y="469475"/>
                </a:lnTo>
                <a:lnTo>
                  <a:pt x="392136" y="451555"/>
                </a:lnTo>
                <a:lnTo>
                  <a:pt x="428508" y="427652"/>
                </a:lnTo>
                <a:lnTo>
                  <a:pt x="459917" y="398449"/>
                </a:lnTo>
                <a:lnTo>
                  <a:pt x="485628" y="364631"/>
                </a:lnTo>
                <a:lnTo>
                  <a:pt x="504904" y="326880"/>
                </a:lnTo>
                <a:lnTo>
                  <a:pt x="517009" y="285880"/>
                </a:lnTo>
                <a:lnTo>
                  <a:pt x="521208" y="242315"/>
                </a:lnTo>
                <a:lnTo>
                  <a:pt x="517009" y="198751"/>
                </a:lnTo>
                <a:lnTo>
                  <a:pt x="504904" y="157751"/>
                </a:lnTo>
                <a:lnTo>
                  <a:pt x="485628" y="120000"/>
                </a:lnTo>
                <a:lnTo>
                  <a:pt x="459917" y="86182"/>
                </a:lnTo>
                <a:lnTo>
                  <a:pt x="428508" y="56979"/>
                </a:lnTo>
                <a:lnTo>
                  <a:pt x="392136" y="33076"/>
                </a:lnTo>
                <a:lnTo>
                  <a:pt x="351537" y="15156"/>
                </a:lnTo>
                <a:lnTo>
                  <a:pt x="307448" y="3903"/>
                </a:lnTo>
                <a:lnTo>
                  <a:pt x="260604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236" y="3535679"/>
            <a:ext cx="521334" cy="486409"/>
          </a:xfrm>
          <a:custGeom>
            <a:avLst/>
            <a:gdLst/>
            <a:ahLst/>
            <a:cxnLst/>
            <a:rect l="l" t="t" r="r" b="b"/>
            <a:pathLst>
              <a:path w="521334" h="486410">
                <a:moveTo>
                  <a:pt x="260604" y="0"/>
                </a:moveTo>
                <a:lnTo>
                  <a:pt x="213759" y="3916"/>
                </a:lnTo>
                <a:lnTo>
                  <a:pt x="169670" y="15208"/>
                </a:lnTo>
                <a:lnTo>
                  <a:pt x="129071" y="33189"/>
                </a:lnTo>
                <a:lnTo>
                  <a:pt x="92699" y="57171"/>
                </a:lnTo>
                <a:lnTo>
                  <a:pt x="61290" y="86469"/>
                </a:lnTo>
                <a:lnTo>
                  <a:pt x="35579" y="120396"/>
                </a:lnTo>
                <a:lnTo>
                  <a:pt x="16303" y="158263"/>
                </a:lnTo>
                <a:lnTo>
                  <a:pt x="4198" y="199386"/>
                </a:lnTo>
                <a:lnTo>
                  <a:pt x="0" y="243078"/>
                </a:lnTo>
                <a:lnTo>
                  <a:pt x="4198" y="286769"/>
                </a:lnTo>
                <a:lnTo>
                  <a:pt x="16303" y="327892"/>
                </a:lnTo>
                <a:lnTo>
                  <a:pt x="35579" y="365760"/>
                </a:lnTo>
                <a:lnTo>
                  <a:pt x="61290" y="399686"/>
                </a:lnTo>
                <a:lnTo>
                  <a:pt x="92699" y="428984"/>
                </a:lnTo>
                <a:lnTo>
                  <a:pt x="129071" y="452966"/>
                </a:lnTo>
                <a:lnTo>
                  <a:pt x="169670" y="470947"/>
                </a:lnTo>
                <a:lnTo>
                  <a:pt x="213759" y="482239"/>
                </a:lnTo>
                <a:lnTo>
                  <a:pt x="260604" y="486156"/>
                </a:lnTo>
                <a:lnTo>
                  <a:pt x="307448" y="482239"/>
                </a:lnTo>
                <a:lnTo>
                  <a:pt x="351537" y="470947"/>
                </a:lnTo>
                <a:lnTo>
                  <a:pt x="392136" y="452966"/>
                </a:lnTo>
                <a:lnTo>
                  <a:pt x="428508" y="428984"/>
                </a:lnTo>
                <a:lnTo>
                  <a:pt x="459917" y="399686"/>
                </a:lnTo>
                <a:lnTo>
                  <a:pt x="485628" y="365760"/>
                </a:lnTo>
                <a:lnTo>
                  <a:pt x="504904" y="327892"/>
                </a:lnTo>
                <a:lnTo>
                  <a:pt x="517009" y="286769"/>
                </a:lnTo>
                <a:lnTo>
                  <a:pt x="521208" y="243078"/>
                </a:lnTo>
                <a:lnTo>
                  <a:pt x="517009" y="199386"/>
                </a:lnTo>
                <a:lnTo>
                  <a:pt x="504904" y="158263"/>
                </a:lnTo>
                <a:lnTo>
                  <a:pt x="485628" y="120395"/>
                </a:lnTo>
                <a:lnTo>
                  <a:pt x="459917" y="86469"/>
                </a:lnTo>
                <a:lnTo>
                  <a:pt x="428508" y="57171"/>
                </a:lnTo>
                <a:lnTo>
                  <a:pt x="392136" y="33189"/>
                </a:lnTo>
                <a:lnTo>
                  <a:pt x="351537" y="15208"/>
                </a:lnTo>
                <a:lnTo>
                  <a:pt x="307448" y="3916"/>
                </a:lnTo>
                <a:lnTo>
                  <a:pt x="260604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236" y="4271771"/>
            <a:ext cx="521334" cy="485140"/>
          </a:xfrm>
          <a:custGeom>
            <a:avLst/>
            <a:gdLst/>
            <a:ahLst/>
            <a:cxnLst/>
            <a:rect l="l" t="t" r="r" b="b"/>
            <a:pathLst>
              <a:path w="521334" h="485139">
                <a:moveTo>
                  <a:pt x="260604" y="0"/>
                </a:moveTo>
                <a:lnTo>
                  <a:pt x="213759" y="3903"/>
                </a:lnTo>
                <a:lnTo>
                  <a:pt x="169670" y="15156"/>
                </a:lnTo>
                <a:lnTo>
                  <a:pt x="129071" y="33076"/>
                </a:lnTo>
                <a:lnTo>
                  <a:pt x="92699" y="56979"/>
                </a:lnTo>
                <a:lnTo>
                  <a:pt x="61290" y="86182"/>
                </a:lnTo>
                <a:lnTo>
                  <a:pt x="35579" y="120000"/>
                </a:lnTo>
                <a:lnTo>
                  <a:pt x="16303" y="157751"/>
                </a:lnTo>
                <a:lnTo>
                  <a:pt x="4198" y="198751"/>
                </a:lnTo>
                <a:lnTo>
                  <a:pt x="0" y="242315"/>
                </a:lnTo>
                <a:lnTo>
                  <a:pt x="4198" y="285880"/>
                </a:lnTo>
                <a:lnTo>
                  <a:pt x="16303" y="326880"/>
                </a:lnTo>
                <a:lnTo>
                  <a:pt x="35579" y="364631"/>
                </a:lnTo>
                <a:lnTo>
                  <a:pt x="61290" y="398449"/>
                </a:lnTo>
                <a:lnTo>
                  <a:pt x="92699" y="427652"/>
                </a:lnTo>
                <a:lnTo>
                  <a:pt x="129071" y="451555"/>
                </a:lnTo>
                <a:lnTo>
                  <a:pt x="169670" y="469475"/>
                </a:lnTo>
                <a:lnTo>
                  <a:pt x="213759" y="480728"/>
                </a:lnTo>
                <a:lnTo>
                  <a:pt x="260604" y="484631"/>
                </a:lnTo>
                <a:lnTo>
                  <a:pt x="307448" y="480728"/>
                </a:lnTo>
                <a:lnTo>
                  <a:pt x="351537" y="469475"/>
                </a:lnTo>
                <a:lnTo>
                  <a:pt x="392136" y="451555"/>
                </a:lnTo>
                <a:lnTo>
                  <a:pt x="428508" y="427652"/>
                </a:lnTo>
                <a:lnTo>
                  <a:pt x="459917" y="398449"/>
                </a:lnTo>
                <a:lnTo>
                  <a:pt x="485628" y="364631"/>
                </a:lnTo>
                <a:lnTo>
                  <a:pt x="504904" y="326880"/>
                </a:lnTo>
                <a:lnTo>
                  <a:pt x="517009" y="285880"/>
                </a:lnTo>
                <a:lnTo>
                  <a:pt x="521208" y="242315"/>
                </a:lnTo>
                <a:lnTo>
                  <a:pt x="517009" y="198751"/>
                </a:lnTo>
                <a:lnTo>
                  <a:pt x="504904" y="157751"/>
                </a:lnTo>
                <a:lnTo>
                  <a:pt x="485628" y="120000"/>
                </a:lnTo>
                <a:lnTo>
                  <a:pt x="459917" y="86182"/>
                </a:lnTo>
                <a:lnTo>
                  <a:pt x="428508" y="56979"/>
                </a:lnTo>
                <a:lnTo>
                  <a:pt x="392136" y="33076"/>
                </a:lnTo>
                <a:lnTo>
                  <a:pt x="351537" y="15156"/>
                </a:lnTo>
                <a:lnTo>
                  <a:pt x="307448" y="3903"/>
                </a:lnTo>
                <a:lnTo>
                  <a:pt x="260604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236" y="4971288"/>
            <a:ext cx="521334" cy="485140"/>
          </a:xfrm>
          <a:custGeom>
            <a:avLst/>
            <a:gdLst/>
            <a:ahLst/>
            <a:cxnLst/>
            <a:rect l="l" t="t" r="r" b="b"/>
            <a:pathLst>
              <a:path w="521334" h="485139">
                <a:moveTo>
                  <a:pt x="260604" y="0"/>
                </a:moveTo>
                <a:lnTo>
                  <a:pt x="213759" y="3903"/>
                </a:lnTo>
                <a:lnTo>
                  <a:pt x="169670" y="15156"/>
                </a:lnTo>
                <a:lnTo>
                  <a:pt x="129071" y="33076"/>
                </a:lnTo>
                <a:lnTo>
                  <a:pt x="92699" y="56979"/>
                </a:lnTo>
                <a:lnTo>
                  <a:pt x="61290" y="86182"/>
                </a:lnTo>
                <a:lnTo>
                  <a:pt x="35579" y="120000"/>
                </a:lnTo>
                <a:lnTo>
                  <a:pt x="16303" y="157751"/>
                </a:lnTo>
                <a:lnTo>
                  <a:pt x="4198" y="198751"/>
                </a:lnTo>
                <a:lnTo>
                  <a:pt x="0" y="242316"/>
                </a:lnTo>
                <a:lnTo>
                  <a:pt x="4198" y="285880"/>
                </a:lnTo>
                <a:lnTo>
                  <a:pt x="16303" y="326880"/>
                </a:lnTo>
                <a:lnTo>
                  <a:pt x="35579" y="364631"/>
                </a:lnTo>
                <a:lnTo>
                  <a:pt x="61290" y="398449"/>
                </a:lnTo>
                <a:lnTo>
                  <a:pt x="92699" y="427652"/>
                </a:lnTo>
                <a:lnTo>
                  <a:pt x="129071" y="451555"/>
                </a:lnTo>
                <a:lnTo>
                  <a:pt x="169670" y="469475"/>
                </a:lnTo>
                <a:lnTo>
                  <a:pt x="213759" y="480728"/>
                </a:lnTo>
                <a:lnTo>
                  <a:pt x="260604" y="484631"/>
                </a:lnTo>
                <a:lnTo>
                  <a:pt x="307448" y="480728"/>
                </a:lnTo>
                <a:lnTo>
                  <a:pt x="351537" y="469475"/>
                </a:lnTo>
                <a:lnTo>
                  <a:pt x="392136" y="451555"/>
                </a:lnTo>
                <a:lnTo>
                  <a:pt x="428508" y="427652"/>
                </a:lnTo>
                <a:lnTo>
                  <a:pt x="459917" y="398449"/>
                </a:lnTo>
                <a:lnTo>
                  <a:pt x="485628" y="364631"/>
                </a:lnTo>
                <a:lnTo>
                  <a:pt x="504904" y="326880"/>
                </a:lnTo>
                <a:lnTo>
                  <a:pt x="517009" y="285880"/>
                </a:lnTo>
                <a:lnTo>
                  <a:pt x="521208" y="242316"/>
                </a:lnTo>
                <a:lnTo>
                  <a:pt x="517009" y="198751"/>
                </a:lnTo>
                <a:lnTo>
                  <a:pt x="504904" y="157751"/>
                </a:lnTo>
                <a:lnTo>
                  <a:pt x="485628" y="120000"/>
                </a:lnTo>
                <a:lnTo>
                  <a:pt x="459917" y="86182"/>
                </a:lnTo>
                <a:lnTo>
                  <a:pt x="428508" y="56979"/>
                </a:lnTo>
                <a:lnTo>
                  <a:pt x="392136" y="33076"/>
                </a:lnTo>
                <a:lnTo>
                  <a:pt x="351537" y="15156"/>
                </a:lnTo>
                <a:lnTo>
                  <a:pt x="307448" y="3903"/>
                </a:lnTo>
                <a:lnTo>
                  <a:pt x="260604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4357" y="2141346"/>
            <a:ext cx="205740" cy="326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2400">
              <a:latin typeface="Segoe UI"/>
              <a:cs typeface="Segoe UI"/>
            </a:endParaRPr>
          </a:p>
          <a:p>
            <a:pPr marL="17145">
              <a:lnSpc>
                <a:spcPct val="100000"/>
              </a:lnSpc>
              <a:spcBef>
                <a:spcPts val="2915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625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910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625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5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976" y="142443"/>
            <a:ext cx="617918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Segoe UI Semibold"/>
                <a:cs typeface="Segoe UI Semibold"/>
              </a:rPr>
              <a:t>Full</a:t>
            </a:r>
            <a:r>
              <a:rPr sz="3200" spc="-10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Proposal:</a:t>
            </a:r>
            <a:r>
              <a:rPr sz="3200" spc="-9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Evaluation</a:t>
            </a:r>
            <a:r>
              <a:rPr sz="3200" spc="-9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criterion </a:t>
            </a:r>
            <a:r>
              <a:rPr sz="3200" spc="-20" dirty="0">
                <a:latin typeface="Segoe UI Semibold"/>
                <a:cs typeface="Segoe UI Semibold"/>
              </a:rPr>
              <a:t>Risk</a:t>
            </a:r>
            <a:endParaRPr sz="32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3665" y="2127630"/>
            <a:ext cx="398081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2C2C2C"/>
                </a:solidFill>
                <a:latin typeface="Segoe UI"/>
                <a:cs typeface="Segoe UI"/>
              </a:rPr>
              <a:t>Team</a:t>
            </a:r>
            <a:endParaRPr sz="2400">
              <a:latin typeface="Segoe UI"/>
              <a:cs typeface="Segoe UI"/>
            </a:endParaRPr>
          </a:p>
          <a:p>
            <a:pPr marL="12700" marR="5080">
              <a:lnSpc>
                <a:spcPct val="200000"/>
              </a:lnSpc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Risk</a:t>
            </a:r>
            <a:r>
              <a:rPr sz="2400" b="1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level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investment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Risk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mitigation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Implementation</a:t>
            </a:r>
            <a:r>
              <a:rPr sz="2400" b="1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20" dirty="0">
                <a:solidFill>
                  <a:srgbClr val="2C2C2C"/>
                </a:solidFill>
                <a:latin typeface="Segoe UI"/>
                <a:cs typeface="Segoe UI"/>
              </a:rPr>
              <a:t>plan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236" y="2101595"/>
            <a:ext cx="521334" cy="485140"/>
          </a:xfrm>
          <a:custGeom>
            <a:avLst/>
            <a:gdLst/>
            <a:ahLst/>
            <a:cxnLst/>
            <a:rect l="l" t="t" r="r" b="b"/>
            <a:pathLst>
              <a:path w="521334" h="485139">
                <a:moveTo>
                  <a:pt x="260604" y="0"/>
                </a:moveTo>
                <a:lnTo>
                  <a:pt x="213759" y="3903"/>
                </a:lnTo>
                <a:lnTo>
                  <a:pt x="169670" y="15156"/>
                </a:lnTo>
                <a:lnTo>
                  <a:pt x="129071" y="33076"/>
                </a:lnTo>
                <a:lnTo>
                  <a:pt x="92699" y="56979"/>
                </a:lnTo>
                <a:lnTo>
                  <a:pt x="61290" y="86182"/>
                </a:lnTo>
                <a:lnTo>
                  <a:pt x="35579" y="120000"/>
                </a:lnTo>
                <a:lnTo>
                  <a:pt x="16303" y="157751"/>
                </a:lnTo>
                <a:lnTo>
                  <a:pt x="4198" y="198751"/>
                </a:lnTo>
                <a:lnTo>
                  <a:pt x="0" y="242315"/>
                </a:lnTo>
                <a:lnTo>
                  <a:pt x="4198" y="285880"/>
                </a:lnTo>
                <a:lnTo>
                  <a:pt x="16303" y="326880"/>
                </a:lnTo>
                <a:lnTo>
                  <a:pt x="35579" y="364631"/>
                </a:lnTo>
                <a:lnTo>
                  <a:pt x="61290" y="398449"/>
                </a:lnTo>
                <a:lnTo>
                  <a:pt x="92699" y="427652"/>
                </a:lnTo>
                <a:lnTo>
                  <a:pt x="129071" y="451555"/>
                </a:lnTo>
                <a:lnTo>
                  <a:pt x="169670" y="469475"/>
                </a:lnTo>
                <a:lnTo>
                  <a:pt x="213759" y="480728"/>
                </a:lnTo>
                <a:lnTo>
                  <a:pt x="260604" y="484631"/>
                </a:lnTo>
                <a:lnTo>
                  <a:pt x="307448" y="480728"/>
                </a:lnTo>
                <a:lnTo>
                  <a:pt x="351537" y="469475"/>
                </a:lnTo>
                <a:lnTo>
                  <a:pt x="392136" y="451555"/>
                </a:lnTo>
                <a:lnTo>
                  <a:pt x="428508" y="427652"/>
                </a:lnTo>
                <a:lnTo>
                  <a:pt x="459917" y="398449"/>
                </a:lnTo>
                <a:lnTo>
                  <a:pt x="485628" y="364631"/>
                </a:lnTo>
                <a:lnTo>
                  <a:pt x="504904" y="326880"/>
                </a:lnTo>
                <a:lnTo>
                  <a:pt x="517009" y="285880"/>
                </a:lnTo>
                <a:lnTo>
                  <a:pt x="521208" y="242315"/>
                </a:lnTo>
                <a:lnTo>
                  <a:pt x="517009" y="198751"/>
                </a:lnTo>
                <a:lnTo>
                  <a:pt x="504904" y="157751"/>
                </a:lnTo>
                <a:lnTo>
                  <a:pt x="485628" y="120000"/>
                </a:lnTo>
                <a:lnTo>
                  <a:pt x="459917" y="86182"/>
                </a:lnTo>
                <a:lnTo>
                  <a:pt x="428508" y="56979"/>
                </a:lnTo>
                <a:lnTo>
                  <a:pt x="392136" y="33076"/>
                </a:lnTo>
                <a:lnTo>
                  <a:pt x="351537" y="15156"/>
                </a:lnTo>
                <a:lnTo>
                  <a:pt x="307448" y="3903"/>
                </a:lnTo>
                <a:lnTo>
                  <a:pt x="26060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808" y="2837688"/>
            <a:ext cx="521334" cy="485140"/>
          </a:xfrm>
          <a:custGeom>
            <a:avLst/>
            <a:gdLst/>
            <a:ahLst/>
            <a:cxnLst/>
            <a:rect l="l" t="t" r="r" b="b"/>
            <a:pathLst>
              <a:path w="521334" h="485139">
                <a:moveTo>
                  <a:pt x="260604" y="0"/>
                </a:moveTo>
                <a:lnTo>
                  <a:pt x="213759" y="3903"/>
                </a:lnTo>
                <a:lnTo>
                  <a:pt x="169670" y="15156"/>
                </a:lnTo>
                <a:lnTo>
                  <a:pt x="129071" y="33076"/>
                </a:lnTo>
                <a:lnTo>
                  <a:pt x="92699" y="56979"/>
                </a:lnTo>
                <a:lnTo>
                  <a:pt x="61290" y="86182"/>
                </a:lnTo>
                <a:lnTo>
                  <a:pt x="35579" y="120000"/>
                </a:lnTo>
                <a:lnTo>
                  <a:pt x="16303" y="157751"/>
                </a:lnTo>
                <a:lnTo>
                  <a:pt x="4198" y="198751"/>
                </a:lnTo>
                <a:lnTo>
                  <a:pt x="0" y="242315"/>
                </a:lnTo>
                <a:lnTo>
                  <a:pt x="4198" y="285880"/>
                </a:lnTo>
                <a:lnTo>
                  <a:pt x="16303" y="326880"/>
                </a:lnTo>
                <a:lnTo>
                  <a:pt x="35579" y="364631"/>
                </a:lnTo>
                <a:lnTo>
                  <a:pt x="61290" y="398449"/>
                </a:lnTo>
                <a:lnTo>
                  <a:pt x="92699" y="427652"/>
                </a:lnTo>
                <a:lnTo>
                  <a:pt x="129071" y="451555"/>
                </a:lnTo>
                <a:lnTo>
                  <a:pt x="169670" y="469475"/>
                </a:lnTo>
                <a:lnTo>
                  <a:pt x="213759" y="480728"/>
                </a:lnTo>
                <a:lnTo>
                  <a:pt x="260604" y="484632"/>
                </a:lnTo>
                <a:lnTo>
                  <a:pt x="307448" y="480728"/>
                </a:lnTo>
                <a:lnTo>
                  <a:pt x="351537" y="469475"/>
                </a:lnTo>
                <a:lnTo>
                  <a:pt x="392136" y="451555"/>
                </a:lnTo>
                <a:lnTo>
                  <a:pt x="428508" y="427652"/>
                </a:lnTo>
                <a:lnTo>
                  <a:pt x="459917" y="398449"/>
                </a:lnTo>
                <a:lnTo>
                  <a:pt x="485628" y="364631"/>
                </a:lnTo>
                <a:lnTo>
                  <a:pt x="504904" y="326880"/>
                </a:lnTo>
                <a:lnTo>
                  <a:pt x="517009" y="285880"/>
                </a:lnTo>
                <a:lnTo>
                  <a:pt x="521208" y="242315"/>
                </a:lnTo>
                <a:lnTo>
                  <a:pt x="517009" y="198751"/>
                </a:lnTo>
                <a:lnTo>
                  <a:pt x="504904" y="157751"/>
                </a:lnTo>
                <a:lnTo>
                  <a:pt x="485628" y="120000"/>
                </a:lnTo>
                <a:lnTo>
                  <a:pt x="459917" y="86182"/>
                </a:lnTo>
                <a:lnTo>
                  <a:pt x="428508" y="56979"/>
                </a:lnTo>
                <a:lnTo>
                  <a:pt x="392136" y="33076"/>
                </a:lnTo>
                <a:lnTo>
                  <a:pt x="351537" y="15156"/>
                </a:lnTo>
                <a:lnTo>
                  <a:pt x="307448" y="3903"/>
                </a:lnTo>
                <a:lnTo>
                  <a:pt x="26060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236" y="3535679"/>
            <a:ext cx="521334" cy="486409"/>
          </a:xfrm>
          <a:custGeom>
            <a:avLst/>
            <a:gdLst/>
            <a:ahLst/>
            <a:cxnLst/>
            <a:rect l="l" t="t" r="r" b="b"/>
            <a:pathLst>
              <a:path w="521334" h="486410">
                <a:moveTo>
                  <a:pt x="260604" y="0"/>
                </a:moveTo>
                <a:lnTo>
                  <a:pt x="213759" y="3916"/>
                </a:lnTo>
                <a:lnTo>
                  <a:pt x="169670" y="15208"/>
                </a:lnTo>
                <a:lnTo>
                  <a:pt x="129071" y="33189"/>
                </a:lnTo>
                <a:lnTo>
                  <a:pt x="92699" y="57171"/>
                </a:lnTo>
                <a:lnTo>
                  <a:pt x="61290" y="86469"/>
                </a:lnTo>
                <a:lnTo>
                  <a:pt x="35579" y="120396"/>
                </a:lnTo>
                <a:lnTo>
                  <a:pt x="16303" y="158263"/>
                </a:lnTo>
                <a:lnTo>
                  <a:pt x="4198" y="199386"/>
                </a:lnTo>
                <a:lnTo>
                  <a:pt x="0" y="243078"/>
                </a:lnTo>
                <a:lnTo>
                  <a:pt x="4198" y="286769"/>
                </a:lnTo>
                <a:lnTo>
                  <a:pt x="16303" y="327892"/>
                </a:lnTo>
                <a:lnTo>
                  <a:pt x="35579" y="365760"/>
                </a:lnTo>
                <a:lnTo>
                  <a:pt x="61290" y="399686"/>
                </a:lnTo>
                <a:lnTo>
                  <a:pt x="92699" y="428984"/>
                </a:lnTo>
                <a:lnTo>
                  <a:pt x="129071" y="452966"/>
                </a:lnTo>
                <a:lnTo>
                  <a:pt x="169670" y="470947"/>
                </a:lnTo>
                <a:lnTo>
                  <a:pt x="213759" y="482239"/>
                </a:lnTo>
                <a:lnTo>
                  <a:pt x="260604" y="486156"/>
                </a:lnTo>
                <a:lnTo>
                  <a:pt x="307448" y="482239"/>
                </a:lnTo>
                <a:lnTo>
                  <a:pt x="351537" y="470947"/>
                </a:lnTo>
                <a:lnTo>
                  <a:pt x="392136" y="452966"/>
                </a:lnTo>
                <a:lnTo>
                  <a:pt x="428508" y="428984"/>
                </a:lnTo>
                <a:lnTo>
                  <a:pt x="459917" y="399686"/>
                </a:lnTo>
                <a:lnTo>
                  <a:pt x="485628" y="365760"/>
                </a:lnTo>
                <a:lnTo>
                  <a:pt x="504904" y="327892"/>
                </a:lnTo>
                <a:lnTo>
                  <a:pt x="517009" y="286769"/>
                </a:lnTo>
                <a:lnTo>
                  <a:pt x="521208" y="243078"/>
                </a:lnTo>
                <a:lnTo>
                  <a:pt x="517009" y="199386"/>
                </a:lnTo>
                <a:lnTo>
                  <a:pt x="504904" y="158263"/>
                </a:lnTo>
                <a:lnTo>
                  <a:pt x="485628" y="120395"/>
                </a:lnTo>
                <a:lnTo>
                  <a:pt x="459917" y="86469"/>
                </a:lnTo>
                <a:lnTo>
                  <a:pt x="428508" y="57171"/>
                </a:lnTo>
                <a:lnTo>
                  <a:pt x="392136" y="33189"/>
                </a:lnTo>
                <a:lnTo>
                  <a:pt x="351537" y="15208"/>
                </a:lnTo>
                <a:lnTo>
                  <a:pt x="307448" y="3916"/>
                </a:lnTo>
                <a:lnTo>
                  <a:pt x="26060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236" y="4271771"/>
            <a:ext cx="521334" cy="485140"/>
          </a:xfrm>
          <a:custGeom>
            <a:avLst/>
            <a:gdLst/>
            <a:ahLst/>
            <a:cxnLst/>
            <a:rect l="l" t="t" r="r" b="b"/>
            <a:pathLst>
              <a:path w="521334" h="485139">
                <a:moveTo>
                  <a:pt x="260604" y="0"/>
                </a:moveTo>
                <a:lnTo>
                  <a:pt x="213759" y="3903"/>
                </a:lnTo>
                <a:lnTo>
                  <a:pt x="169670" y="15156"/>
                </a:lnTo>
                <a:lnTo>
                  <a:pt x="129071" y="33076"/>
                </a:lnTo>
                <a:lnTo>
                  <a:pt x="92699" y="56979"/>
                </a:lnTo>
                <a:lnTo>
                  <a:pt x="61290" y="86182"/>
                </a:lnTo>
                <a:lnTo>
                  <a:pt x="35579" y="120000"/>
                </a:lnTo>
                <a:lnTo>
                  <a:pt x="16303" y="157751"/>
                </a:lnTo>
                <a:lnTo>
                  <a:pt x="4198" y="198751"/>
                </a:lnTo>
                <a:lnTo>
                  <a:pt x="0" y="242315"/>
                </a:lnTo>
                <a:lnTo>
                  <a:pt x="4198" y="285880"/>
                </a:lnTo>
                <a:lnTo>
                  <a:pt x="16303" y="326880"/>
                </a:lnTo>
                <a:lnTo>
                  <a:pt x="35579" y="364631"/>
                </a:lnTo>
                <a:lnTo>
                  <a:pt x="61290" y="398449"/>
                </a:lnTo>
                <a:lnTo>
                  <a:pt x="92699" y="427652"/>
                </a:lnTo>
                <a:lnTo>
                  <a:pt x="129071" y="451555"/>
                </a:lnTo>
                <a:lnTo>
                  <a:pt x="169670" y="469475"/>
                </a:lnTo>
                <a:lnTo>
                  <a:pt x="213759" y="480728"/>
                </a:lnTo>
                <a:lnTo>
                  <a:pt x="260604" y="484631"/>
                </a:lnTo>
                <a:lnTo>
                  <a:pt x="307448" y="480728"/>
                </a:lnTo>
                <a:lnTo>
                  <a:pt x="351537" y="469475"/>
                </a:lnTo>
                <a:lnTo>
                  <a:pt x="392136" y="451555"/>
                </a:lnTo>
                <a:lnTo>
                  <a:pt x="428508" y="427652"/>
                </a:lnTo>
                <a:lnTo>
                  <a:pt x="459917" y="398449"/>
                </a:lnTo>
                <a:lnTo>
                  <a:pt x="485628" y="364631"/>
                </a:lnTo>
                <a:lnTo>
                  <a:pt x="504904" y="326880"/>
                </a:lnTo>
                <a:lnTo>
                  <a:pt x="517009" y="285880"/>
                </a:lnTo>
                <a:lnTo>
                  <a:pt x="521208" y="242315"/>
                </a:lnTo>
                <a:lnTo>
                  <a:pt x="517009" y="198751"/>
                </a:lnTo>
                <a:lnTo>
                  <a:pt x="504904" y="157751"/>
                </a:lnTo>
                <a:lnTo>
                  <a:pt x="485628" y="120000"/>
                </a:lnTo>
                <a:lnTo>
                  <a:pt x="459917" y="86182"/>
                </a:lnTo>
                <a:lnTo>
                  <a:pt x="428508" y="56979"/>
                </a:lnTo>
                <a:lnTo>
                  <a:pt x="392136" y="33076"/>
                </a:lnTo>
                <a:lnTo>
                  <a:pt x="351537" y="15156"/>
                </a:lnTo>
                <a:lnTo>
                  <a:pt x="307448" y="3903"/>
                </a:lnTo>
                <a:lnTo>
                  <a:pt x="26060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4357" y="2141346"/>
            <a:ext cx="205740" cy="256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2400">
              <a:latin typeface="Segoe UI"/>
              <a:cs typeface="Segoe UI"/>
            </a:endParaRPr>
          </a:p>
          <a:p>
            <a:pPr marL="17145">
              <a:lnSpc>
                <a:spcPct val="100000"/>
              </a:lnSpc>
              <a:spcBef>
                <a:spcPts val="2915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625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910"/>
              </a:spcBef>
            </a:pP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416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How</a:t>
            </a:r>
            <a:r>
              <a:rPr sz="3500" spc="-3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to</a:t>
            </a:r>
            <a:r>
              <a:rPr sz="3500" spc="-3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apply</a:t>
            </a:r>
            <a:r>
              <a:rPr sz="3500" spc="-1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–</a:t>
            </a:r>
            <a:r>
              <a:rPr sz="3500" spc="-2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useful</a:t>
            </a:r>
            <a:r>
              <a:rPr sz="3500" spc="-20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links</a:t>
            </a:r>
            <a:endParaRPr sz="35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60294" y="1909317"/>
            <a:ext cx="6302375" cy="749300"/>
            <a:chOff x="2860294" y="1909317"/>
            <a:chExt cx="6302375" cy="749300"/>
          </a:xfrm>
        </p:grpSpPr>
        <p:sp>
          <p:nvSpPr>
            <p:cNvPr id="4" name="object 4"/>
            <p:cNvSpPr/>
            <p:nvPr/>
          </p:nvSpPr>
          <p:spPr>
            <a:xfrm>
              <a:off x="2866644" y="1915667"/>
              <a:ext cx="6289675" cy="736600"/>
            </a:xfrm>
            <a:custGeom>
              <a:avLst/>
              <a:gdLst/>
              <a:ahLst/>
              <a:cxnLst/>
              <a:rect l="l" t="t" r="r" b="b"/>
              <a:pathLst>
                <a:path w="6289675" h="736600">
                  <a:moveTo>
                    <a:pt x="5921502" y="0"/>
                  </a:moveTo>
                  <a:lnTo>
                    <a:pt x="368045" y="0"/>
                  </a:lnTo>
                  <a:lnTo>
                    <a:pt x="321867" y="2866"/>
                  </a:lnTo>
                  <a:lnTo>
                    <a:pt x="277403" y="11236"/>
                  </a:lnTo>
                  <a:lnTo>
                    <a:pt x="234999" y="24766"/>
                  </a:lnTo>
                  <a:lnTo>
                    <a:pt x="194998" y="43110"/>
                  </a:lnTo>
                  <a:lnTo>
                    <a:pt x="157746" y="65924"/>
                  </a:lnTo>
                  <a:lnTo>
                    <a:pt x="123587" y="92865"/>
                  </a:lnTo>
                  <a:lnTo>
                    <a:pt x="92865" y="123587"/>
                  </a:lnTo>
                  <a:lnTo>
                    <a:pt x="65924" y="157746"/>
                  </a:lnTo>
                  <a:lnTo>
                    <a:pt x="43110" y="194998"/>
                  </a:lnTo>
                  <a:lnTo>
                    <a:pt x="24766" y="234999"/>
                  </a:lnTo>
                  <a:lnTo>
                    <a:pt x="11236" y="277403"/>
                  </a:lnTo>
                  <a:lnTo>
                    <a:pt x="2866" y="321867"/>
                  </a:lnTo>
                  <a:lnTo>
                    <a:pt x="0" y="368046"/>
                  </a:lnTo>
                  <a:lnTo>
                    <a:pt x="2866" y="414224"/>
                  </a:lnTo>
                  <a:lnTo>
                    <a:pt x="11236" y="458688"/>
                  </a:lnTo>
                  <a:lnTo>
                    <a:pt x="24766" y="501092"/>
                  </a:lnTo>
                  <a:lnTo>
                    <a:pt x="43110" y="541093"/>
                  </a:lnTo>
                  <a:lnTo>
                    <a:pt x="65924" y="578345"/>
                  </a:lnTo>
                  <a:lnTo>
                    <a:pt x="92865" y="612504"/>
                  </a:lnTo>
                  <a:lnTo>
                    <a:pt x="123587" y="643226"/>
                  </a:lnTo>
                  <a:lnTo>
                    <a:pt x="157746" y="670167"/>
                  </a:lnTo>
                  <a:lnTo>
                    <a:pt x="194998" y="692981"/>
                  </a:lnTo>
                  <a:lnTo>
                    <a:pt x="234999" y="711325"/>
                  </a:lnTo>
                  <a:lnTo>
                    <a:pt x="277403" y="724855"/>
                  </a:lnTo>
                  <a:lnTo>
                    <a:pt x="321867" y="733225"/>
                  </a:lnTo>
                  <a:lnTo>
                    <a:pt x="368045" y="736092"/>
                  </a:lnTo>
                  <a:lnTo>
                    <a:pt x="5921502" y="736092"/>
                  </a:lnTo>
                  <a:lnTo>
                    <a:pt x="5967680" y="733225"/>
                  </a:lnTo>
                  <a:lnTo>
                    <a:pt x="6012144" y="724855"/>
                  </a:lnTo>
                  <a:lnTo>
                    <a:pt x="6054548" y="711325"/>
                  </a:lnTo>
                  <a:lnTo>
                    <a:pt x="6094549" y="692981"/>
                  </a:lnTo>
                  <a:lnTo>
                    <a:pt x="6131801" y="670167"/>
                  </a:lnTo>
                  <a:lnTo>
                    <a:pt x="6165960" y="643226"/>
                  </a:lnTo>
                  <a:lnTo>
                    <a:pt x="6196682" y="612504"/>
                  </a:lnTo>
                  <a:lnTo>
                    <a:pt x="6223623" y="578345"/>
                  </a:lnTo>
                  <a:lnTo>
                    <a:pt x="6246437" y="541093"/>
                  </a:lnTo>
                  <a:lnTo>
                    <a:pt x="6264781" y="501092"/>
                  </a:lnTo>
                  <a:lnTo>
                    <a:pt x="6278311" y="458688"/>
                  </a:lnTo>
                  <a:lnTo>
                    <a:pt x="6286681" y="414224"/>
                  </a:lnTo>
                  <a:lnTo>
                    <a:pt x="6289548" y="368046"/>
                  </a:lnTo>
                  <a:lnTo>
                    <a:pt x="6286681" y="321867"/>
                  </a:lnTo>
                  <a:lnTo>
                    <a:pt x="6278311" y="277403"/>
                  </a:lnTo>
                  <a:lnTo>
                    <a:pt x="6264781" y="234999"/>
                  </a:lnTo>
                  <a:lnTo>
                    <a:pt x="6246437" y="194998"/>
                  </a:lnTo>
                  <a:lnTo>
                    <a:pt x="6223623" y="157746"/>
                  </a:lnTo>
                  <a:lnTo>
                    <a:pt x="6196682" y="123587"/>
                  </a:lnTo>
                  <a:lnTo>
                    <a:pt x="6165960" y="92865"/>
                  </a:lnTo>
                  <a:lnTo>
                    <a:pt x="6131801" y="65924"/>
                  </a:lnTo>
                  <a:lnTo>
                    <a:pt x="6094549" y="43110"/>
                  </a:lnTo>
                  <a:lnTo>
                    <a:pt x="6054548" y="24766"/>
                  </a:lnTo>
                  <a:lnTo>
                    <a:pt x="6012144" y="11236"/>
                  </a:lnTo>
                  <a:lnTo>
                    <a:pt x="5967680" y="2866"/>
                  </a:lnTo>
                  <a:lnTo>
                    <a:pt x="5921502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66644" y="1915667"/>
              <a:ext cx="6289675" cy="736600"/>
            </a:xfrm>
            <a:custGeom>
              <a:avLst/>
              <a:gdLst/>
              <a:ahLst/>
              <a:cxnLst/>
              <a:rect l="l" t="t" r="r" b="b"/>
              <a:pathLst>
                <a:path w="6289675" h="736600">
                  <a:moveTo>
                    <a:pt x="0" y="368046"/>
                  </a:moveTo>
                  <a:lnTo>
                    <a:pt x="2866" y="321867"/>
                  </a:lnTo>
                  <a:lnTo>
                    <a:pt x="11236" y="277403"/>
                  </a:lnTo>
                  <a:lnTo>
                    <a:pt x="24766" y="234999"/>
                  </a:lnTo>
                  <a:lnTo>
                    <a:pt x="43110" y="194998"/>
                  </a:lnTo>
                  <a:lnTo>
                    <a:pt x="65924" y="157746"/>
                  </a:lnTo>
                  <a:lnTo>
                    <a:pt x="92865" y="123587"/>
                  </a:lnTo>
                  <a:lnTo>
                    <a:pt x="123587" y="92865"/>
                  </a:lnTo>
                  <a:lnTo>
                    <a:pt x="157746" y="65924"/>
                  </a:lnTo>
                  <a:lnTo>
                    <a:pt x="194998" y="43110"/>
                  </a:lnTo>
                  <a:lnTo>
                    <a:pt x="234999" y="24766"/>
                  </a:lnTo>
                  <a:lnTo>
                    <a:pt x="277403" y="11236"/>
                  </a:lnTo>
                  <a:lnTo>
                    <a:pt x="321867" y="2866"/>
                  </a:lnTo>
                  <a:lnTo>
                    <a:pt x="368045" y="0"/>
                  </a:lnTo>
                  <a:lnTo>
                    <a:pt x="5921502" y="0"/>
                  </a:lnTo>
                  <a:lnTo>
                    <a:pt x="5967680" y="2866"/>
                  </a:lnTo>
                  <a:lnTo>
                    <a:pt x="6012144" y="11236"/>
                  </a:lnTo>
                  <a:lnTo>
                    <a:pt x="6054548" y="24766"/>
                  </a:lnTo>
                  <a:lnTo>
                    <a:pt x="6094549" y="43110"/>
                  </a:lnTo>
                  <a:lnTo>
                    <a:pt x="6131801" y="65924"/>
                  </a:lnTo>
                  <a:lnTo>
                    <a:pt x="6165960" y="92865"/>
                  </a:lnTo>
                  <a:lnTo>
                    <a:pt x="6196682" y="123587"/>
                  </a:lnTo>
                  <a:lnTo>
                    <a:pt x="6223623" y="157746"/>
                  </a:lnTo>
                  <a:lnTo>
                    <a:pt x="6246437" y="194998"/>
                  </a:lnTo>
                  <a:lnTo>
                    <a:pt x="6264781" y="234999"/>
                  </a:lnTo>
                  <a:lnTo>
                    <a:pt x="6278311" y="277403"/>
                  </a:lnTo>
                  <a:lnTo>
                    <a:pt x="6286681" y="321867"/>
                  </a:lnTo>
                  <a:lnTo>
                    <a:pt x="6289548" y="368046"/>
                  </a:lnTo>
                  <a:lnTo>
                    <a:pt x="6286681" y="414224"/>
                  </a:lnTo>
                  <a:lnTo>
                    <a:pt x="6278311" y="458688"/>
                  </a:lnTo>
                  <a:lnTo>
                    <a:pt x="6264781" y="501092"/>
                  </a:lnTo>
                  <a:lnTo>
                    <a:pt x="6246437" y="541093"/>
                  </a:lnTo>
                  <a:lnTo>
                    <a:pt x="6223623" y="578345"/>
                  </a:lnTo>
                  <a:lnTo>
                    <a:pt x="6196682" y="612504"/>
                  </a:lnTo>
                  <a:lnTo>
                    <a:pt x="6165960" y="643226"/>
                  </a:lnTo>
                  <a:lnTo>
                    <a:pt x="6131801" y="670167"/>
                  </a:lnTo>
                  <a:lnTo>
                    <a:pt x="6094549" y="692981"/>
                  </a:lnTo>
                  <a:lnTo>
                    <a:pt x="6054548" y="711325"/>
                  </a:lnTo>
                  <a:lnTo>
                    <a:pt x="6012144" y="724855"/>
                  </a:lnTo>
                  <a:lnTo>
                    <a:pt x="5967680" y="733225"/>
                  </a:lnTo>
                  <a:lnTo>
                    <a:pt x="5921502" y="736092"/>
                  </a:lnTo>
                  <a:lnTo>
                    <a:pt x="368045" y="736092"/>
                  </a:lnTo>
                  <a:lnTo>
                    <a:pt x="321867" y="733225"/>
                  </a:lnTo>
                  <a:lnTo>
                    <a:pt x="277403" y="724855"/>
                  </a:lnTo>
                  <a:lnTo>
                    <a:pt x="234999" y="711325"/>
                  </a:lnTo>
                  <a:lnTo>
                    <a:pt x="194998" y="692981"/>
                  </a:lnTo>
                  <a:lnTo>
                    <a:pt x="157746" y="670167"/>
                  </a:lnTo>
                  <a:lnTo>
                    <a:pt x="123587" y="643226"/>
                  </a:lnTo>
                  <a:lnTo>
                    <a:pt x="92865" y="612504"/>
                  </a:lnTo>
                  <a:lnTo>
                    <a:pt x="65924" y="578345"/>
                  </a:lnTo>
                  <a:lnTo>
                    <a:pt x="43110" y="541093"/>
                  </a:lnTo>
                  <a:lnTo>
                    <a:pt x="24766" y="501092"/>
                  </a:lnTo>
                  <a:lnTo>
                    <a:pt x="11236" y="458688"/>
                  </a:lnTo>
                  <a:lnTo>
                    <a:pt x="2866" y="414224"/>
                  </a:lnTo>
                  <a:lnTo>
                    <a:pt x="0" y="368046"/>
                  </a:lnTo>
                  <a:close/>
                </a:path>
              </a:pathLst>
            </a:custGeom>
            <a:ln w="12700">
              <a:solidFill>
                <a:srgbClr val="501F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860294" y="2829814"/>
            <a:ext cx="6302375" cy="808355"/>
            <a:chOff x="2860294" y="2829814"/>
            <a:chExt cx="6302375" cy="808355"/>
          </a:xfrm>
        </p:grpSpPr>
        <p:sp>
          <p:nvSpPr>
            <p:cNvPr id="7" name="object 7"/>
            <p:cNvSpPr/>
            <p:nvPr/>
          </p:nvSpPr>
          <p:spPr>
            <a:xfrm>
              <a:off x="2866644" y="2836164"/>
              <a:ext cx="6289675" cy="795655"/>
            </a:xfrm>
            <a:custGeom>
              <a:avLst/>
              <a:gdLst/>
              <a:ahLst/>
              <a:cxnLst/>
              <a:rect l="l" t="t" r="r" b="b"/>
              <a:pathLst>
                <a:path w="6289675" h="795654">
                  <a:moveTo>
                    <a:pt x="5891783" y="0"/>
                  </a:moveTo>
                  <a:lnTo>
                    <a:pt x="397764" y="0"/>
                  </a:lnTo>
                  <a:lnTo>
                    <a:pt x="351370" y="2675"/>
                  </a:lnTo>
                  <a:lnTo>
                    <a:pt x="306550" y="10503"/>
                  </a:lnTo>
                  <a:lnTo>
                    <a:pt x="263602" y="23185"/>
                  </a:lnTo>
                  <a:lnTo>
                    <a:pt x="222823" y="40423"/>
                  </a:lnTo>
                  <a:lnTo>
                    <a:pt x="184513" y="61919"/>
                  </a:lnTo>
                  <a:lnTo>
                    <a:pt x="148969" y="87374"/>
                  </a:lnTo>
                  <a:lnTo>
                    <a:pt x="116490" y="116490"/>
                  </a:lnTo>
                  <a:lnTo>
                    <a:pt x="87374" y="148969"/>
                  </a:lnTo>
                  <a:lnTo>
                    <a:pt x="61919" y="184513"/>
                  </a:lnTo>
                  <a:lnTo>
                    <a:pt x="40423" y="222823"/>
                  </a:lnTo>
                  <a:lnTo>
                    <a:pt x="23185" y="263602"/>
                  </a:lnTo>
                  <a:lnTo>
                    <a:pt x="10503" y="306550"/>
                  </a:lnTo>
                  <a:lnTo>
                    <a:pt x="2675" y="351370"/>
                  </a:lnTo>
                  <a:lnTo>
                    <a:pt x="0" y="397763"/>
                  </a:lnTo>
                  <a:lnTo>
                    <a:pt x="2675" y="444157"/>
                  </a:lnTo>
                  <a:lnTo>
                    <a:pt x="10503" y="488977"/>
                  </a:lnTo>
                  <a:lnTo>
                    <a:pt x="23185" y="531925"/>
                  </a:lnTo>
                  <a:lnTo>
                    <a:pt x="40423" y="572704"/>
                  </a:lnTo>
                  <a:lnTo>
                    <a:pt x="61919" y="611014"/>
                  </a:lnTo>
                  <a:lnTo>
                    <a:pt x="87374" y="646558"/>
                  </a:lnTo>
                  <a:lnTo>
                    <a:pt x="116490" y="679037"/>
                  </a:lnTo>
                  <a:lnTo>
                    <a:pt x="148969" y="708153"/>
                  </a:lnTo>
                  <a:lnTo>
                    <a:pt x="184513" y="733608"/>
                  </a:lnTo>
                  <a:lnTo>
                    <a:pt x="222823" y="755104"/>
                  </a:lnTo>
                  <a:lnTo>
                    <a:pt x="263602" y="772342"/>
                  </a:lnTo>
                  <a:lnTo>
                    <a:pt x="306550" y="785024"/>
                  </a:lnTo>
                  <a:lnTo>
                    <a:pt x="351370" y="792852"/>
                  </a:lnTo>
                  <a:lnTo>
                    <a:pt x="397764" y="795528"/>
                  </a:lnTo>
                  <a:lnTo>
                    <a:pt x="5891783" y="795528"/>
                  </a:lnTo>
                  <a:lnTo>
                    <a:pt x="5938177" y="792852"/>
                  </a:lnTo>
                  <a:lnTo>
                    <a:pt x="5982997" y="785024"/>
                  </a:lnTo>
                  <a:lnTo>
                    <a:pt x="6025945" y="772342"/>
                  </a:lnTo>
                  <a:lnTo>
                    <a:pt x="6066724" y="755104"/>
                  </a:lnTo>
                  <a:lnTo>
                    <a:pt x="6105034" y="733608"/>
                  </a:lnTo>
                  <a:lnTo>
                    <a:pt x="6140578" y="708153"/>
                  </a:lnTo>
                  <a:lnTo>
                    <a:pt x="6173057" y="679037"/>
                  </a:lnTo>
                  <a:lnTo>
                    <a:pt x="6202173" y="646558"/>
                  </a:lnTo>
                  <a:lnTo>
                    <a:pt x="6227628" y="611014"/>
                  </a:lnTo>
                  <a:lnTo>
                    <a:pt x="6249124" y="572704"/>
                  </a:lnTo>
                  <a:lnTo>
                    <a:pt x="6266362" y="531925"/>
                  </a:lnTo>
                  <a:lnTo>
                    <a:pt x="6279044" y="488977"/>
                  </a:lnTo>
                  <a:lnTo>
                    <a:pt x="6286872" y="444157"/>
                  </a:lnTo>
                  <a:lnTo>
                    <a:pt x="6289548" y="397763"/>
                  </a:lnTo>
                  <a:lnTo>
                    <a:pt x="6286872" y="351370"/>
                  </a:lnTo>
                  <a:lnTo>
                    <a:pt x="6279044" y="306550"/>
                  </a:lnTo>
                  <a:lnTo>
                    <a:pt x="6266362" y="263602"/>
                  </a:lnTo>
                  <a:lnTo>
                    <a:pt x="6249124" y="222823"/>
                  </a:lnTo>
                  <a:lnTo>
                    <a:pt x="6227628" y="184513"/>
                  </a:lnTo>
                  <a:lnTo>
                    <a:pt x="6202173" y="148969"/>
                  </a:lnTo>
                  <a:lnTo>
                    <a:pt x="6173057" y="116490"/>
                  </a:lnTo>
                  <a:lnTo>
                    <a:pt x="6140578" y="87374"/>
                  </a:lnTo>
                  <a:lnTo>
                    <a:pt x="6105034" y="61919"/>
                  </a:lnTo>
                  <a:lnTo>
                    <a:pt x="6066724" y="40423"/>
                  </a:lnTo>
                  <a:lnTo>
                    <a:pt x="6025945" y="23185"/>
                  </a:lnTo>
                  <a:lnTo>
                    <a:pt x="5982997" y="10503"/>
                  </a:lnTo>
                  <a:lnTo>
                    <a:pt x="5938177" y="2675"/>
                  </a:lnTo>
                  <a:lnTo>
                    <a:pt x="5891783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6644" y="2836164"/>
              <a:ext cx="6289675" cy="795655"/>
            </a:xfrm>
            <a:custGeom>
              <a:avLst/>
              <a:gdLst/>
              <a:ahLst/>
              <a:cxnLst/>
              <a:rect l="l" t="t" r="r" b="b"/>
              <a:pathLst>
                <a:path w="6289675" h="795654">
                  <a:moveTo>
                    <a:pt x="0" y="397763"/>
                  </a:moveTo>
                  <a:lnTo>
                    <a:pt x="2675" y="351370"/>
                  </a:lnTo>
                  <a:lnTo>
                    <a:pt x="10503" y="306550"/>
                  </a:lnTo>
                  <a:lnTo>
                    <a:pt x="23185" y="263602"/>
                  </a:lnTo>
                  <a:lnTo>
                    <a:pt x="40423" y="222823"/>
                  </a:lnTo>
                  <a:lnTo>
                    <a:pt x="61919" y="184513"/>
                  </a:lnTo>
                  <a:lnTo>
                    <a:pt x="87374" y="148969"/>
                  </a:lnTo>
                  <a:lnTo>
                    <a:pt x="116490" y="116490"/>
                  </a:lnTo>
                  <a:lnTo>
                    <a:pt x="148969" y="87374"/>
                  </a:lnTo>
                  <a:lnTo>
                    <a:pt x="184513" y="61919"/>
                  </a:lnTo>
                  <a:lnTo>
                    <a:pt x="222823" y="40423"/>
                  </a:lnTo>
                  <a:lnTo>
                    <a:pt x="263602" y="23185"/>
                  </a:lnTo>
                  <a:lnTo>
                    <a:pt x="306550" y="10503"/>
                  </a:lnTo>
                  <a:lnTo>
                    <a:pt x="351370" y="2675"/>
                  </a:lnTo>
                  <a:lnTo>
                    <a:pt x="397764" y="0"/>
                  </a:lnTo>
                  <a:lnTo>
                    <a:pt x="5891783" y="0"/>
                  </a:lnTo>
                  <a:lnTo>
                    <a:pt x="5938177" y="2675"/>
                  </a:lnTo>
                  <a:lnTo>
                    <a:pt x="5982997" y="10503"/>
                  </a:lnTo>
                  <a:lnTo>
                    <a:pt x="6025945" y="23185"/>
                  </a:lnTo>
                  <a:lnTo>
                    <a:pt x="6066724" y="40423"/>
                  </a:lnTo>
                  <a:lnTo>
                    <a:pt x="6105034" y="61919"/>
                  </a:lnTo>
                  <a:lnTo>
                    <a:pt x="6140578" y="87374"/>
                  </a:lnTo>
                  <a:lnTo>
                    <a:pt x="6173057" y="116490"/>
                  </a:lnTo>
                  <a:lnTo>
                    <a:pt x="6202173" y="148969"/>
                  </a:lnTo>
                  <a:lnTo>
                    <a:pt x="6227628" y="184513"/>
                  </a:lnTo>
                  <a:lnTo>
                    <a:pt x="6249124" y="222823"/>
                  </a:lnTo>
                  <a:lnTo>
                    <a:pt x="6266362" y="263602"/>
                  </a:lnTo>
                  <a:lnTo>
                    <a:pt x="6279044" y="306550"/>
                  </a:lnTo>
                  <a:lnTo>
                    <a:pt x="6286872" y="351370"/>
                  </a:lnTo>
                  <a:lnTo>
                    <a:pt x="6289548" y="397763"/>
                  </a:lnTo>
                  <a:lnTo>
                    <a:pt x="6286872" y="444157"/>
                  </a:lnTo>
                  <a:lnTo>
                    <a:pt x="6279044" y="488977"/>
                  </a:lnTo>
                  <a:lnTo>
                    <a:pt x="6266362" y="531925"/>
                  </a:lnTo>
                  <a:lnTo>
                    <a:pt x="6249124" y="572704"/>
                  </a:lnTo>
                  <a:lnTo>
                    <a:pt x="6227628" y="611014"/>
                  </a:lnTo>
                  <a:lnTo>
                    <a:pt x="6202173" y="646558"/>
                  </a:lnTo>
                  <a:lnTo>
                    <a:pt x="6173057" y="679037"/>
                  </a:lnTo>
                  <a:lnTo>
                    <a:pt x="6140578" y="708153"/>
                  </a:lnTo>
                  <a:lnTo>
                    <a:pt x="6105034" y="733608"/>
                  </a:lnTo>
                  <a:lnTo>
                    <a:pt x="6066724" y="755104"/>
                  </a:lnTo>
                  <a:lnTo>
                    <a:pt x="6025945" y="772342"/>
                  </a:lnTo>
                  <a:lnTo>
                    <a:pt x="5982997" y="785024"/>
                  </a:lnTo>
                  <a:lnTo>
                    <a:pt x="5938177" y="792852"/>
                  </a:lnTo>
                  <a:lnTo>
                    <a:pt x="5891783" y="795528"/>
                  </a:lnTo>
                  <a:lnTo>
                    <a:pt x="397764" y="795528"/>
                  </a:lnTo>
                  <a:lnTo>
                    <a:pt x="351370" y="792852"/>
                  </a:lnTo>
                  <a:lnTo>
                    <a:pt x="306550" y="785024"/>
                  </a:lnTo>
                  <a:lnTo>
                    <a:pt x="263602" y="772342"/>
                  </a:lnTo>
                  <a:lnTo>
                    <a:pt x="222823" y="755104"/>
                  </a:lnTo>
                  <a:lnTo>
                    <a:pt x="184513" y="733608"/>
                  </a:lnTo>
                  <a:lnTo>
                    <a:pt x="148969" y="708153"/>
                  </a:lnTo>
                  <a:lnTo>
                    <a:pt x="116490" y="679037"/>
                  </a:lnTo>
                  <a:lnTo>
                    <a:pt x="87374" y="646558"/>
                  </a:lnTo>
                  <a:lnTo>
                    <a:pt x="61919" y="611014"/>
                  </a:lnTo>
                  <a:lnTo>
                    <a:pt x="40423" y="572704"/>
                  </a:lnTo>
                  <a:lnTo>
                    <a:pt x="23185" y="531925"/>
                  </a:lnTo>
                  <a:lnTo>
                    <a:pt x="10503" y="488977"/>
                  </a:lnTo>
                  <a:lnTo>
                    <a:pt x="2675" y="444157"/>
                  </a:lnTo>
                  <a:lnTo>
                    <a:pt x="0" y="397763"/>
                  </a:lnTo>
                  <a:close/>
                </a:path>
              </a:pathLst>
            </a:custGeom>
            <a:ln w="12700">
              <a:solidFill>
                <a:srgbClr val="501F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860294" y="3809746"/>
            <a:ext cx="6302375" cy="808355"/>
            <a:chOff x="2860294" y="3809746"/>
            <a:chExt cx="6302375" cy="808355"/>
          </a:xfrm>
        </p:grpSpPr>
        <p:sp>
          <p:nvSpPr>
            <p:cNvPr id="10" name="object 10"/>
            <p:cNvSpPr/>
            <p:nvPr/>
          </p:nvSpPr>
          <p:spPr>
            <a:xfrm>
              <a:off x="2866644" y="3816096"/>
              <a:ext cx="6289675" cy="795655"/>
            </a:xfrm>
            <a:custGeom>
              <a:avLst/>
              <a:gdLst/>
              <a:ahLst/>
              <a:cxnLst/>
              <a:rect l="l" t="t" r="r" b="b"/>
              <a:pathLst>
                <a:path w="6289675" h="795654">
                  <a:moveTo>
                    <a:pt x="5891783" y="0"/>
                  </a:moveTo>
                  <a:lnTo>
                    <a:pt x="397764" y="0"/>
                  </a:lnTo>
                  <a:lnTo>
                    <a:pt x="351370" y="2675"/>
                  </a:lnTo>
                  <a:lnTo>
                    <a:pt x="306550" y="10503"/>
                  </a:lnTo>
                  <a:lnTo>
                    <a:pt x="263602" y="23185"/>
                  </a:lnTo>
                  <a:lnTo>
                    <a:pt x="222823" y="40423"/>
                  </a:lnTo>
                  <a:lnTo>
                    <a:pt x="184513" y="61919"/>
                  </a:lnTo>
                  <a:lnTo>
                    <a:pt x="148969" y="87374"/>
                  </a:lnTo>
                  <a:lnTo>
                    <a:pt x="116490" y="116490"/>
                  </a:lnTo>
                  <a:lnTo>
                    <a:pt x="87374" y="148969"/>
                  </a:lnTo>
                  <a:lnTo>
                    <a:pt x="61919" y="184513"/>
                  </a:lnTo>
                  <a:lnTo>
                    <a:pt x="40423" y="222823"/>
                  </a:lnTo>
                  <a:lnTo>
                    <a:pt x="23185" y="263602"/>
                  </a:lnTo>
                  <a:lnTo>
                    <a:pt x="10503" y="306550"/>
                  </a:lnTo>
                  <a:lnTo>
                    <a:pt x="2675" y="351370"/>
                  </a:lnTo>
                  <a:lnTo>
                    <a:pt x="0" y="397763"/>
                  </a:lnTo>
                  <a:lnTo>
                    <a:pt x="2675" y="444157"/>
                  </a:lnTo>
                  <a:lnTo>
                    <a:pt x="10503" y="488977"/>
                  </a:lnTo>
                  <a:lnTo>
                    <a:pt x="23185" y="531925"/>
                  </a:lnTo>
                  <a:lnTo>
                    <a:pt x="40423" y="572704"/>
                  </a:lnTo>
                  <a:lnTo>
                    <a:pt x="61919" y="611014"/>
                  </a:lnTo>
                  <a:lnTo>
                    <a:pt x="87374" y="646558"/>
                  </a:lnTo>
                  <a:lnTo>
                    <a:pt x="116490" y="679037"/>
                  </a:lnTo>
                  <a:lnTo>
                    <a:pt x="148969" y="708153"/>
                  </a:lnTo>
                  <a:lnTo>
                    <a:pt x="184513" y="733608"/>
                  </a:lnTo>
                  <a:lnTo>
                    <a:pt x="222823" y="755104"/>
                  </a:lnTo>
                  <a:lnTo>
                    <a:pt x="263602" y="772342"/>
                  </a:lnTo>
                  <a:lnTo>
                    <a:pt x="306550" y="785024"/>
                  </a:lnTo>
                  <a:lnTo>
                    <a:pt x="351370" y="792852"/>
                  </a:lnTo>
                  <a:lnTo>
                    <a:pt x="397764" y="795527"/>
                  </a:lnTo>
                  <a:lnTo>
                    <a:pt x="5891783" y="795527"/>
                  </a:lnTo>
                  <a:lnTo>
                    <a:pt x="5938177" y="792852"/>
                  </a:lnTo>
                  <a:lnTo>
                    <a:pt x="5982997" y="785024"/>
                  </a:lnTo>
                  <a:lnTo>
                    <a:pt x="6025945" y="772342"/>
                  </a:lnTo>
                  <a:lnTo>
                    <a:pt x="6066724" y="755104"/>
                  </a:lnTo>
                  <a:lnTo>
                    <a:pt x="6105034" y="733608"/>
                  </a:lnTo>
                  <a:lnTo>
                    <a:pt x="6140578" y="708153"/>
                  </a:lnTo>
                  <a:lnTo>
                    <a:pt x="6173057" y="679037"/>
                  </a:lnTo>
                  <a:lnTo>
                    <a:pt x="6202173" y="646558"/>
                  </a:lnTo>
                  <a:lnTo>
                    <a:pt x="6227628" y="611014"/>
                  </a:lnTo>
                  <a:lnTo>
                    <a:pt x="6249124" y="572704"/>
                  </a:lnTo>
                  <a:lnTo>
                    <a:pt x="6266362" y="531925"/>
                  </a:lnTo>
                  <a:lnTo>
                    <a:pt x="6279044" y="488977"/>
                  </a:lnTo>
                  <a:lnTo>
                    <a:pt x="6286872" y="444157"/>
                  </a:lnTo>
                  <a:lnTo>
                    <a:pt x="6289548" y="397763"/>
                  </a:lnTo>
                  <a:lnTo>
                    <a:pt x="6286872" y="351370"/>
                  </a:lnTo>
                  <a:lnTo>
                    <a:pt x="6279044" y="306550"/>
                  </a:lnTo>
                  <a:lnTo>
                    <a:pt x="6266362" y="263602"/>
                  </a:lnTo>
                  <a:lnTo>
                    <a:pt x="6249124" y="222823"/>
                  </a:lnTo>
                  <a:lnTo>
                    <a:pt x="6227628" y="184513"/>
                  </a:lnTo>
                  <a:lnTo>
                    <a:pt x="6202173" y="148969"/>
                  </a:lnTo>
                  <a:lnTo>
                    <a:pt x="6173057" y="116490"/>
                  </a:lnTo>
                  <a:lnTo>
                    <a:pt x="6140578" y="87374"/>
                  </a:lnTo>
                  <a:lnTo>
                    <a:pt x="6105034" y="61919"/>
                  </a:lnTo>
                  <a:lnTo>
                    <a:pt x="6066724" y="40423"/>
                  </a:lnTo>
                  <a:lnTo>
                    <a:pt x="6025945" y="23185"/>
                  </a:lnTo>
                  <a:lnTo>
                    <a:pt x="5982997" y="10503"/>
                  </a:lnTo>
                  <a:lnTo>
                    <a:pt x="5938177" y="2675"/>
                  </a:lnTo>
                  <a:lnTo>
                    <a:pt x="5891783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66644" y="3816096"/>
              <a:ext cx="6289675" cy="795655"/>
            </a:xfrm>
            <a:custGeom>
              <a:avLst/>
              <a:gdLst/>
              <a:ahLst/>
              <a:cxnLst/>
              <a:rect l="l" t="t" r="r" b="b"/>
              <a:pathLst>
                <a:path w="6289675" h="795654">
                  <a:moveTo>
                    <a:pt x="0" y="397763"/>
                  </a:moveTo>
                  <a:lnTo>
                    <a:pt x="2675" y="351370"/>
                  </a:lnTo>
                  <a:lnTo>
                    <a:pt x="10503" y="306550"/>
                  </a:lnTo>
                  <a:lnTo>
                    <a:pt x="23185" y="263602"/>
                  </a:lnTo>
                  <a:lnTo>
                    <a:pt x="40423" y="222823"/>
                  </a:lnTo>
                  <a:lnTo>
                    <a:pt x="61919" y="184513"/>
                  </a:lnTo>
                  <a:lnTo>
                    <a:pt x="87374" y="148969"/>
                  </a:lnTo>
                  <a:lnTo>
                    <a:pt x="116490" y="116490"/>
                  </a:lnTo>
                  <a:lnTo>
                    <a:pt x="148969" y="87374"/>
                  </a:lnTo>
                  <a:lnTo>
                    <a:pt x="184513" y="61919"/>
                  </a:lnTo>
                  <a:lnTo>
                    <a:pt x="222823" y="40423"/>
                  </a:lnTo>
                  <a:lnTo>
                    <a:pt x="263602" y="23185"/>
                  </a:lnTo>
                  <a:lnTo>
                    <a:pt x="306550" y="10503"/>
                  </a:lnTo>
                  <a:lnTo>
                    <a:pt x="351370" y="2675"/>
                  </a:lnTo>
                  <a:lnTo>
                    <a:pt x="397764" y="0"/>
                  </a:lnTo>
                  <a:lnTo>
                    <a:pt x="5891783" y="0"/>
                  </a:lnTo>
                  <a:lnTo>
                    <a:pt x="5938177" y="2675"/>
                  </a:lnTo>
                  <a:lnTo>
                    <a:pt x="5982997" y="10503"/>
                  </a:lnTo>
                  <a:lnTo>
                    <a:pt x="6025945" y="23185"/>
                  </a:lnTo>
                  <a:lnTo>
                    <a:pt x="6066724" y="40423"/>
                  </a:lnTo>
                  <a:lnTo>
                    <a:pt x="6105034" y="61919"/>
                  </a:lnTo>
                  <a:lnTo>
                    <a:pt x="6140578" y="87374"/>
                  </a:lnTo>
                  <a:lnTo>
                    <a:pt x="6173057" y="116490"/>
                  </a:lnTo>
                  <a:lnTo>
                    <a:pt x="6202173" y="148969"/>
                  </a:lnTo>
                  <a:lnTo>
                    <a:pt x="6227628" y="184513"/>
                  </a:lnTo>
                  <a:lnTo>
                    <a:pt x="6249124" y="222823"/>
                  </a:lnTo>
                  <a:lnTo>
                    <a:pt x="6266362" y="263602"/>
                  </a:lnTo>
                  <a:lnTo>
                    <a:pt x="6279044" y="306550"/>
                  </a:lnTo>
                  <a:lnTo>
                    <a:pt x="6286872" y="351370"/>
                  </a:lnTo>
                  <a:lnTo>
                    <a:pt x="6289548" y="397763"/>
                  </a:lnTo>
                  <a:lnTo>
                    <a:pt x="6286872" y="444157"/>
                  </a:lnTo>
                  <a:lnTo>
                    <a:pt x="6279044" y="488977"/>
                  </a:lnTo>
                  <a:lnTo>
                    <a:pt x="6266362" y="531925"/>
                  </a:lnTo>
                  <a:lnTo>
                    <a:pt x="6249124" y="572704"/>
                  </a:lnTo>
                  <a:lnTo>
                    <a:pt x="6227628" y="611014"/>
                  </a:lnTo>
                  <a:lnTo>
                    <a:pt x="6202173" y="646558"/>
                  </a:lnTo>
                  <a:lnTo>
                    <a:pt x="6173057" y="679037"/>
                  </a:lnTo>
                  <a:lnTo>
                    <a:pt x="6140578" y="708153"/>
                  </a:lnTo>
                  <a:lnTo>
                    <a:pt x="6105034" y="733608"/>
                  </a:lnTo>
                  <a:lnTo>
                    <a:pt x="6066724" y="755104"/>
                  </a:lnTo>
                  <a:lnTo>
                    <a:pt x="6025945" y="772342"/>
                  </a:lnTo>
                  <a:lnTo>
                    <a:pt x="5982997" y="785024"/>
                  </a:lnTo>
                  <a:lnTo>
                    <a:pt x="5938177" y="792852"/>
                  </a:lnTo>
                  <a:lnTo>
                    <a:pt x="5891783" y="795527"/>
                  </a:lnTo>
                  <a:lnTo>
                    <a:pt x="397764" y="795527"/>
                  </a:lnTo>
                  <a:lnTo>
                    <a:pt x="351370" y="792852"/>
                  </a:lnTo>
                  <a:lnTo>
                    <a:pt x="306550" y="785024"/>
                  </a:lnTo>
                  <a:lnTo>
                    <a:pt x="263602" y="772342"/>
                  </a:lnTo>
                  <a:lnTo>
                    <a:pt x="222823" y="755104"/>
                  </a:lnTo>
                  <a:lnTo>
                    <a:pt x="184513" y="733608"/>
                  </a:lnTo>
                  <a:lnTo>
                    <a:pt x="148969" y="708153"/>
                  </a:lnTo>
                  <a:lnTo>
                    <a:pt x="116490" y="679037"/>
                  </a:lnTo>
                  <a:lnTo>
                    <a:pt x="87374" y="646558"/>
                  </a:lnTo>
                  <a:lnTo>
                    <a:pt x="61919" y="611014"/>
                  </a:lnTo>
                  <a:lnTo>
                    <a:pt x="40423" y="572704"/>
                  </a:lnTo>
                  <a:lnTo>
                    <a:pt x="23185" y="531925"/>
                  </a:lnTo>
                  <a:lnTo>
                    <a:pt x="10503" y="488977"/>
                  </a:lnTo>
                  <a:lnTo>
                    <a:pt x="2675" y="444157"/>
                  </a:lnTo>
                  <a:lnTo>
                    <a:pt x="0" y="397763"/>
                  </a:lnTo>
                  <a:close/>
                </a:path>
              </a:pathLst>
            </a:custGeom>
            <a:ln w="12700">
              <a:solidFill>
                <a:srgbClr val="501F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956305" y="4827778"/>
            <a:ext cx="6301105" cy="808355"/>
            <a:chOff x="2956305" y="4827778"/>
            <a:chExt cx="6301105" cy="808355"/>
          </a:xfrm>
        </p:grpSpPr>
        <p:sp>
          <p:nvSpPr>
            <p:cNvPr id="13" name="object 13"/>
            <p:cNvSpPr/>
            <p:nvPr/>
          </p:nvSpPr>
          <p:spPr>
            <a:xfrm>
              <a:off x="2962655" y="4834128"/>
              <a:ext cx="6288405" cy="795655"/>
            </a:xfrm>
            <a:custGeom>
              <a:avLst/>
              <a:gdLst/>
              <a:ahLst/>
              <a:cxnLst/>
              <a:rect l="l" t="t" r="r" b="b"/>
              <a:pathLst>
                <a:path w="6288405" h="795654">
                  <a:moveTo>
                    <a:pt x="5890260" y="0"/>
                  </a:moveTo>
                  <a:lnTo>
                    <a:pt x="397764" y="0"/>
                  </a:lnTo>
                  <a:lnTo>
                    <a:pt x="351370" y="2675"/>
                  </a:lnTo>
                  <a:lnTo>
                    <a:pt x="306550" y="10503"/>
                  </a:lnTo>
                  <a:lnTo>
                    <a:pt x="263602" y="23185"/>
                  </a:lnTo>
                  <a:lnTo>
                    <a:pt x="222823" y="40423"/>
                  </a:lnTo>
                  <a:lnTo>
                    <a:pt x="184513" y="61919"/>
                  </a:lnTo>
                  <a:lnTo>
                    <a:pt x="148969" y="87374"/>
                  </a:lnTo>
                  <a:lnTo>
                    <a:pt x="116490" y="116490"/>
                  </a:lnTo>
                  <a:lnTo>
                    <a:pt x="87374" y="148969"/>
                  </a:lnTo>
                  <a:lnTo>
                    <a:pt x="61919" y="184513"/>
                  </a:lnTo>
                  <a:lnTo>
                    <a:pt x="40423" y="222823"/>
                  </a:lnTo>
                  <a:lnTo>
                    <a:pt x="23185" y="263602"/>
                  </a:lnTo>
                  <a:lnTo>
                    <a:pt x="10503" y="306550"/>
                  </a:lnTo>
                  <a:lnTo>
                    <a:pt x="2675" y="351370"/>
                  </a:lnTo>
                  <a:lnTo>
                    <a:pt x="0" y="397764"/>
                  </a:lnTo>
                  <a:lnTo>
                    <a:pt x="2675" y="444157"/>
                  </a:lnTo>
                  <a:lnTo>
                    <a:pt x="10503" y="488978"/>
                  </a:lnTo>
                  <a:lnTo>
                    <a:pt x="23186" y="531927"/>
                  </a:lnTo>
                  <a:lnTo>
                    <a:pt x="40425" y="572706"/>
                  </a:lnTo>
                  <a:lnTo>
                    <a:pt x="61922" y="611018"/>
                  </a:lnTo>
                  <a:lnTo>
                    <a:pt x="87378" y="646563"/>
                  </a:lnTo>
                  <a:lnTo>
                    <a:pt x="116497" y="679043"/>
                  </a:lnTo>
                  <a:lnTo>
                    <a:pt x="148980" y="708161"/>
                  </a:lnTo>
                  <a:lnTo>
                    <a:pt x="184529" y="733617"/>
                  </a:lnTo>
                  <a:lnTo>
                    <a:pt x="222847" y="755114"/>
                  </a:lnTo>
                  <a:lnTo>
                    <a:pt x="263640" y="772353"/>
                  </a:lnTo>
                  <a:lnTo>
                    <a:pt x="306619" y="785036"/>
                  </a:lnTo>
                  <a:lnTo>
                    <a:pt x="351442" y="792864"/>
                  </a:lnTo>
                  <a:lnTo>
                    <a:pt x="397984" y="795540"/>
                  </a:lnTo>
                  <a:lnTo>
                    <a:pt x="5890260" y="795540"/>
                  </a:lnTo>
                  <a:lnTo>
                    <a:pt x="5936653" y="792864"/>
                  </a:lnTo>
                  <a:lnTo>
                    <a:pt x="5981473" y="785036"/>
                  </a:lnTo>
                  <a:lnTo>
                    <a:pt x="6024421" y="772353"/>
                  </a:lnTo>
                  <a:lnTo>
                    <a:pt x="6065200" y="755114"/>
                  </a:lnTo>
                  <a:lnTo>
                    <a:pt x="6103510" y="733617"/>
                  </a:lnTo>
                  <a:lnTo>
                    <a:pt x="6139054" y="708161"/>
                  </a:lnTo>
                  <a:lnTo>
                    <a:pt x="6171533" y="679043"/>
                  </a:lnTo>
                  <a:lnTo>
                    <a:pt x="6200649" y="646563"/>
                  </a:lnTo>
                  <a:lnTo>
                    <a:pt x="6226104" y="611018"/>
                  </a:lnTo>
                  <a:lnTo>
                    <a:pt x="6247600" y="572706"/>
                  </a:lnTo>
                  <a:lnTo>
                    <a:pt x="6264838" y="531927"/>
                  </a:lnTo>
                  <a:lnTo>
                    <a:pt x="6277520" y="488978"/>
                  </a:lnTo>
                  <a:lnTo>
                    <a:pt x="6285348" y="444157"/>
                  </a:lnTo>
                  <a:lnTo>
                    <a:pt x="6288024" y="397764"/>
                  </a:lnTo>
                  <a:lnTo>
                    <a:pt x="6285348" y="351370"/>
                  </a:lnTo>
                  <a:lnTo>
                    <a:pt x="6277520" y="306550"/>
                  </a:lnTo>
                  <a:lnTo>
                    <a:pt x="6264838" y="263602"/>
                  </a:lnTo>
                  <a:lnTo>
                    <a:pt x="6247600" y="222823"/>
                  </a:lnTo>
                  <a:lnTo>
                    <a:pt x="6226104" y="184513"/>
                  </a:lnTo>
                  <a:lnTo>
                    <a:pt x="6200649" y="148969"/>
                  </a:lnTo>
                  <a:lnTo>
                    <a:pt x="6171533" y="116490"/>
                  </a:lnTo>
                  <a:lnTo>
                    <a:pt x="6139054" y="87374"/>
                  </a:lnTo>
                  <a:lnTo>
                    <a:pt x="6103510" y="61919"/>
                  </a:lnTo>
                  <a:lnTo>
                    <a:pt x="6065200" y="40423"/>
                  </a:lnTo>
                  <a:lnTo>
                    <a:pt x="6024421" y="23185"/>
                  </a:lnTo>
                  <a:lnTo>
                    <a:pt x="5981473" y="10503"/>
                  </a:lnTo>
                  <a:lnTo>
                    <a:pt x="5936653" y="2675"/>
                  </a:lnTo>
                  <a:lnTo>
                    <a:pt x="5890260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62655" y="4834128"/>
              <a:ext cx="6288405" cy="795655"/>
            </a:xfrm>
            <a:custGeom>
              <a:avLst/>
              <a:gdLst/>
              <a:ahLst/>
              <a:cxnLst/>
              <a:rect l="l" t="t" r="r" b="b"/>
              <a:pathLst>
                <a:path w="6288405" h="795654">
                  <a:moveTo>
                    <a:pt x="0" y="397764"/>
                  </a:moveTo>
                  <a:lnTo>
                    <a:pt x="2675" y="351370"/>
                  </a:lnTo>
                  <a:lnTo>
                    <a:pt x="10503" y="306550"/>
                  </a:lnTo>
                  <a:lnTo>
                    <a:pt x="23185" y="263602"/>
                  </a:lnTo>
                  <a:lnTo>
                    <a:pt x="40423" y="222823"/>
                  </a:lnTo>
                  <a:lnTo>
                    <a:pt x="61919" y="184513"/>
                  </a:lnTo>
                  <a:lnTo>
                    <a:pt x="87374" y="148969"/>
                  </a:lnTo>
                  <a:lnTo>
                    <a:pt x="116490" y="116490"/>
                  </a:lnTo>
                  <a:lnTo>
                    <a:pt x="148969" y="87374"/>
                  </a:lnTo>
                  <a:lnTo>
                    <a:pt x="184513" y="61919"/>
                  </a:lnTo>
                  <a:lnTo>
                    <a:pt x="222823" y="40423"/>
                  </a:lnTo>
                  <a:lnTo>
                    <a:pt x="263602" y="23185"/>
                  </a:lnTo>
                  <a:lnTo>
                    <a:pt x="306550" y="10503"/>
                  </a:lnTo>
                  <a:lnTo>
                    <a:pt x="351370" y="2675"/>
                  </a:lnTo>
                  <a:lnTo>
                    <a:pt x="397764" y="0"/>
                  </a:lnTo>
                  <a:lnTo>
                    <a:pt x="5890260" y="0"/>
                  </a:lnTo>
                  <a:lnTo>
                    <a:pt x="5936653" y="2675"/>
                  </a:lnTo>
                  <a:lnTo>
                    <a:pt x="5981473" y="10503"/>
                  </a:lnTo>
                  <a:lnTo>
                    <a:pt x="6024421" y="23185"/>
                  </a:lnTo>
                  <a:lnTo>
                    <a:pt x="6065200" y="40423"/>
                  </a:lnTo>
                  <a:lnTo>
                    <a:pt x="6103510" y="61919"/>
                  </a:lnTo>
                  <a:lnTo>
                    <a:pt x="6139054" y="87374"/>
                  </a:lnTo>
                  <a:lnTo>
                    <a:pt x="6171533" y="116490"/>
                  </a:lnTo>
                  <a:lnTo>
                    <a:pt x="6200649" y="148969"/>
                  </a:lnTo>
                  <a:lnTo>
                    <a:pt x="6226104" y="184513"/>
                  </a:lnTo>
                  <a:lnTo>
                    <a:pt x="6247600" y="222823"/>
                  </a:lnTo>
                  <a:lnTo>
                    <a:pt x="6264838" y="263602"/>
                  </a:lnTo>
                  <a:lnTo>
                    <a:pt x="6277520" y="306550"/>
                  </a:lnTo>
                  <a:lnTo>
                    <a:pt x="6285348" y="351370"/>
                  </a:lnTo>
                  <a:lnTo>
                    <a:pt x="6288024" y="397764"/>
                  </a:lnTo>
                  <a:lnTo>
                    <a:pt x="6285348" y="444157"/>
                  </a:lnTo>
                  <a:lnTo>
                    <a:pt x="6277520" y="488978"/>
                  </a:lnTo>
                  <a:lnTo>
                    <a:pt x="6264838" y="531927"/>
                  </a:lnTo>
                  <a:lnTo>
                    <a:pt x="6247600" y="572706"/>
                  </a:lnTo>
                  <a:lnTo>
                    <a:pt x="6226104" y="611018"/>
                  </a:lnTo>
                  <a:lnTo>
                    <a:pt x="6200649" y="646563"/>
                  </a:lnTo>
                  <a:lnTo>
                    <a:pt x="6171533" y="679043"/>
                  </a:lnTo>
                  <a:lnTo>
                    <a:pt x="6139054" y="708161"/>
                  </a:lnTo>
                  <a:lnTo>
                    <a:pt x="6103510" y="733617"/>
                  </a:lnTo>
                  <a:lnTo>
                    <a:pt x="6065200" y="755114"/>
                  </a:lnTo>
                  <a:lnTo>
                    <a:pt x="6024421" y="772353"/>
                  </a:lnTo>
                  <a:lnTo>
                    <a:pt x="5981473" y="785036"/>
                  </a:lnTo>
                  <a:lnTo>
                    <a:pt x="5936653" y="792864"/>
                  </a:lnTo>
                  <a:lnTo>
                    <a:pt x="5890260" y="795540"/>
                  </a:lnTo>
                  <a:lnTo>
                    <a:pt x="397764" y="795528"/>
                  </a:lnTo>
                  <a:lnTo>
                    <a:pt x="351370" y="792852"/>
                  </a:lnTo>
                  <a:lnTo>
                    <a:pt x="306550" y="785024"/>
                  </a:lnTo>
                  <a:lnTo>
                    <a:pt x="263602" y="772342"/>
                  </a:lnTo>
                  <a:lnTo>
                    <a:pt x="222823" y="755104"/>
                  </a:lnTo>
                  <a:lnTo>
                    <a:pt x="184513" y="733608"/>
                  </a:lnTo>
                  <a:lnTo>
                    <a:pt x="148969" y="708153"/>
                  </a:lnTo>
                  <a:lnTo>
                    <a:pt x="116490" y="679037"/>
                  </a:lnTo>
                  <a:lnTo>
                    <a:pt x="87374" y="646558"/>
                  </a:lnTo>
                  <a:lnTo>
                    <a:pt x="61919" y="611014"/>
                  </a:lnTo>
                  <a:lnTo>
                    <a:pt x="40423" y="572704"/>
                  </a:lnTo>
                  <a:lnTo>
                    <a:pt x="23185" y="531925"/>
                  </a:lnTo>
                  <a:lnTo>
                    <a:pt x="10503" y="488977"/>
                  </a:lnTo>
                  <a:lnTo>
                    <a:pt x="2675" y="444157"/>
                  </a:lnTo>
                  <a:lnTo>
                    <a:pt x="0" y="397764"/>
                  </a:lnTo>
                  <a:close/>
                </a:path>
              </a:pathLst>
            </a:custGeom>
            <a:ln w="12700">
              <a:solidFill>
                <a:srgbClr val="501F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 marR="182245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EIC</a:t>
            </a:r>
            <a:r>
              <a:rPr spc="-35" dirty="0"/>
              <a:t> </a:t>
            </a:r>
            <a:r>
              <a:rPr spc="-10" dirty="0"/>
              <a:t>Accelerator</a:t>
            </a:r>
          </a:p>
          <a:p>
            <a:pPr marL="22225">
              <a:lnSpc>
                <a:spcPct val="100000"/>
              </a:lnSpc>
              <a:spcBef>
                <a:spcPts val="1030"/>
              </a:spcBef>
            </a:pPr>
            <a:endParaRPr spc="-10" dirty="0"/>
          </a:p>
          <a:p>
            <a:pPr marL="22225" marR="18351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Segoe UI"/>
                <a:cs typeface="Segoe UI"/>
              </a:rPr>
              <a:t>EIC</a:t>
            </a:r>
            <a:r>
              <a:rPr sz="2400" spc="-7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Work</a:t>
            </a:r>
            <a:r>
              <a:rPr sz="2400" spc="-6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Programme</a:t>
            </a:r>
            <a:r>
              <a:rPr sz="2400" spc="-60" dirty="0">
                <a:latin typeface="Segoe UI"/>
                <a:cs typeface="Segoe UI"/>
              </a:rPr>
              <a:t> </a:t>
            </a:r>
            <a:r>
              <a:rPr sz="2400" spc="-20" dirty="0">
                <a:latin typeface="Segoe UI"/>
                <a:cs typeface="Segoe UI"/>
              </a:rPr>
              <a:t>2025</a:t>
            </a:r>
            <a:endParaRPr sz="2400">
              <a:latin typeface="Segoe UI"/>
              <a:cs typeface="Segoe UI"/>
            </a:endParaRPr>
          </a:p>
          <a:p>
            <a:pPr marL="22225">
              <a:lnSpc>
                <a:spcPct val="100000"/>
              </a:lnSpc>
              <a:spcBef>
                <a:spcPts val="200"/>
              </a:spcBef>
            </a:pPr>
            <a:endParaRPr sz="2400">
              <a:latin typeface="Segoe UI"/>
              <a:cs typeface="Segoe UI"/>
            </a:endParaRPr>
          </a:p>
          <a:p>
            <a:pPr marL="755015" marR="914400" indent="-1905" algn="ctr">
              <a:lnSpc>
                <a:spcPct val="100000"/>
              </a:lnSpc>
            </a:pPr>
            <a:r>
              <a:rPr sz="2400" dirty="0">
                <a:latin typeface="Segoe UI"/>
                <a:cs typeface="Segoe UI"/>
              </a:rPr>
              <a:t>Support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for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applicants</a:t>
            </a:r>
            <a:r>
              <a:rPr sz="2400" u="none" spc="-10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(FAQs,</a:t>
            </a:r>
            <a:r>
              <a:rPr sz="2400" spc="-12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guidelines,</a:t>
            </a:r>
            <a:r>
              <a:rPr sz="2400" spc="-114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contacts)</a:t>
            </a:r>
            <a:endParaRPr sz="2400">
              <a:latin typeface="Segoe UI"/>
              <a:cs typeface="Segoe UI"/>
            </a:endParaRPr>
          </a:p>
          <a:p>
            <a:pPr marL="530225" marR="5080" indent="-495300">
              <a:lnSpc>
                <a:spcPct val="100000"/>
              </a:lnSpc>
              <a:spcBef>
                <a:spcPts val="2255"/>
              </a:spcBef>
            </a:pPr>
            <a:r>
              <a:rPr sz="2400" dirty="0">
                <a:latin typeface="Segoe UI"/>
                <a:cs typeface="Segoe UI"/>
              </a:rPr>
              <a:t>Funding</a:t>
            </a:r>
            <a:r>
              <a:rPr sz="2400" spc="-3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&amp;</a:t>
            </a:r>
            <a:r>
              <a:rPr sz="2400" spc="-3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tenders</a:t>
            </a:r>
            <a:r>
              <a:rPr sz="2400" spc="-6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opportunities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Portal</a:t>
            </a:r>
            <a:r>
              <a:rPr sz="2400" u="none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(legal</a:t>
            </a:r>
            <a:r>
              <a:rPr sz="2400" spc="-2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&amp;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supporting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documents)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952" y="622807"/>
            <a:ext cx="217995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Segoe UI Semibold"/>
                <a:cs typeface="Segoe UI Semibold"/>
              </a:rPr>
              <a:t>If</a:t>
            </a:r>
            <a:r>
              <a:rPr sz="3200" spc="-20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you</a:t>
            </a:r>
            <a:r>
              <a:rPr sz="3200" spc="-35" dirty="0">
                <a:latin typeface="Segoe UI Semibold"/>
                <a:cs typeface="Segoe UI Semibold"/>
              </a:rPr>
              <a:t> </a:t>
            </a:r>
            <a:r>
              <a:rPr sz="3200" spc="-25" dirty="0">
                <a:latin typeface="Segoe UI Semibold"/>
                <a:cs typeface="Segoe UI Semibold"/>
              </a:rPr>
              <a:t>are </a:t>
            </a:r>
            <a:r>
              <a:rPr sz="3200" dirty="0">
                <a:latin typeface="Segoe UI Semibold"/>
                <a:cs typeface="Segoe UI Semibold"/>
              </a:rPr>
              <a:t>selected</a:t>
            </a:r>
            <a:r>
              <a:rPr sz="3200" spc="-80" dirty="0">
                <a:latin typeface="Segoe UI Semibold"/>
                <a:cs typeface="Segoe UI Semibold"/>
              </a:rPr>
              <a:t> </a:t>
            </a:r>
            <a:r>
              <a:rPr sz="3200" spc="-25" dirty="0">
                <a:latin typeface="Segoe UI Semibold"/>
                <a:cs typeface="Segoe UI Semibold"/>
              </a:rPr>
              <a:t>for </a:t>
            </a:r>
            <a:r>
              <a:rPr sz="3200" spc="-10" dirty="0">
                <a:latin typeface="Segoe UI Semibold"/>
                <a:cs typeface="Segoe UI Semibold"/>
              </a:rPr>
              <a:t>funding...</a:t>
            </a:r>
            <a:endParaRPr sz="3200">
              <a:latin typeface="Segoe UI Semibold"/>
              <a:cs typeface="Segoe UI 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0" y="-1"/>
            <a:ext cx="70408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580"/>
              </a:spcBef>
            </a:pPr>
            <a:r>
              <a:rPr sz="3500" dirty="0">
                <a:latin typeface="Segoe UI Semibold"/>
                <a:cs typeface="Segoe UI Semibold"/>
              </a:rPr>
              <a:t>Overview</a:t>
            </a:r>
            <a:r>
              <a:rPr sz="3500" spc="-3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of</a:t>
            </a:r>
            <a:r>
              <a:rPr sz="3500" spc="-3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project</a:t>
            </a:r>
            <a:r>
              <a:rPr sz="3500" spc="-3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management</a:t>
            </a:r>
            <a:r>
              <a:rPr sz="3500" spc="-6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and</a:t>
            </a:r>
            <a:r>
              <a:rPr sz="3500" spc="-3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project lifecycle</a:t>
            </a:r>
            <a:endParaRPr sz="35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8411" y="1583436"/>
            <a:ext cx="11721465" cy="4340860"/>
            <a:chOff x="248411" y="1583436"/>
            <a:chExt cx="11721465" cy="4340860"/>
          </a:xfrm>
        </p:grpSpPr>
        <p:sp>
          <p:nvSpPr>
            <p:cNvPr id="4" name="object 4"/>
            <p:cNvSpPr/>
            <p:nvPr/>
          </p:nvSpPr>
          <p:spPr>
            <a:xfrm>
              <a:off x="300227" y="1583436"/>
              <a:ext cx="11669395" cy="4340860"/>
            </a:xfrm>
            <a:custGeom>
              <a:avLst/>
              <a:gdLst/>
              <a:ahLst/>
              <a:cxnLst/>
              <a:rect l="l" t="t" r="r" b="b"/>
              <a:pathLst>
                <a:path w="11669395" h="4340860">
                  <a:moveTo>
                    <a:pt x="9499092" y="0"/>
                  </a:moveTo>
                  <a:lnTo>
                    <a:pt x="9499092" y="1085088"/>
                  </a:lnTo>
                  <a:lnTo>
                    <a:pt x="0" y="1085088"/>
                  </a:lnTo>
                  <a:lnTo>
                    <a:pt x="0" y="3255264"/>
                  </a:lnTo>
                  <a:lnTo>
                    <a:pt x="9499092" y="3255264"/>
                  </a:lnTo>
                  <a:lnTo>
                    <a:pt x="9499092" y="4340352"/>
                  </a:lnTo>
                  <a:lnTo>
                    <a:pt x="11669268" y="2170176"/>
                  </a:lnTo>
                  <a:lnTo>
                    <a:pt x="949909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1" y="2845308"/>
              <a:ext cx="1228344" cy="1848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71" y="3550907"/>
              <a:ext cx="1106436" cy="4694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847" y="2884932"/>
              <a:ext cx="1114044" cy="17358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57301" y="3642486"/>
            <a:ext cx="815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Application</a:t>
            </a:r>
            <a:endParaRPr sz="1200">
              <a:latin typeface="Segoe UI Semibold"/>
              <a:cs typeface="Segoe UI Semi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18844" y="2845307"/>
            <a:ext cx="1229995" cy="1849120"/>
            <a:chOff x="1418844" y="2845307"/>
            <a:chExt cx="1229995" cy="18491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8844" y="2845307"/>
              <a:ext cx="1229868" cy="18486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6380" y="3550907"/>
              <a:ext cx="1031735" cy="4694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8280" y="2884931"/>
              <a:ext cx="1115568" cy="173583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64970" y="3642486"/>
            <a:ext cx="740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Evaluation</a:t>
            </a:r>
            <a:endParaRPr sz="1200">
              <a:latin typeface="Segoe UI Semibold"/>
              <a:cs typeface="Segoe UI Semibold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89276" y="2845307"/>
            <a:ext cx="1229995" cy="1849120"/>
            <a:chOff x="2589276" y="2845307"/>
            <a:chExt cx="1229995" cy="184912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9276" y="2845307"/>
              <a:ext cx="1229868" cy="18486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42616" y="3278098"/>
              <a:ext cx="1167371" cy="10150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48712" y="2884931"/>
              <a:ext cx="1115567" cy="173583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790570" y="3368802"/>
            <a:ext cx="831850" cy="7556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lnSpc>
                <a:spcPts val="1430"/>
              </a:lnSpc>
              <a:spcBef>
                <a:spcPts val="155"/>
              </a:spcBef>
            </a:pPr>
            <a:r>
              <a:rPr sz="1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Grant preparation</a:t>
            </a:r>
            <a:endParaRPr sz="1200">
              <a:latin typeface="Segoe UI Semibold"/>
              <a:cs typeface="Segoe UI Semibold"/>
            </a:endParaRPr>
          </a:p>
          <a:p>
            <a:pPr marL="114300" marR="105410" algn="ctr">
              <a:lnSpc>
                <a:spcPts val="1440"/>
              </a:lnSpc>
            </a:pPr>
            <a:r>
              <a:rPr sz="1200" dirty="0">
                <a:solidFill>
                  <a:srgbClr val="FFFFFF"/>
                </a:solidFill>
                <a:latin typeface="Segoe UI Semibold"/>
                <a:cs typeface="Segoe UI Semibold"/>
              </a:rPr>
              <a:t>+</a:t>
            </a:r>
            <a:r>
              <a:rPr sz="1200" spc="-1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launch </a:t>
            </a:r>
            <a:r>
              <a:rPr sz="1200" spc="-20" dirty="0">
                <a:solidFill>
                  <a:srgbClr val="FFFFFF"/>
                </a:solidFill>
                <a:latin typeface="Segoe UI Semibold"/>
                <a:cs typeface="Segoe UI Semibold"/>
              </a:rPr>
              <a:t>Tech</a:t>
            </a:r>
            <a:r>
              <a:rPr sz="1200" spc="-5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Segoe UI Semibold"/>
                <a:cs typeface="Segoe UI Semibold"/>
              </a:rPr>
              <a:t>DD</a:t>
            </a:r>
            <a:endParaRPr sz="1200">
              <a:latin typeface="Segoe UI Semibold"/>
              <a:cs typeface="Segoe UI Semibold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61232" y="2845307"/>
            <a:ext cx="1229995" cy="1849120"/>
            <a:chOff x="3761232" y="2845307"/>
            <a:chExt cx="1229995" cy="184912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1232" y="2845307"/>
              <a:ext cx="1229867" cy="18486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31336" y="3368027"/>
              <a:ext cx="1129284" cy="8336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20668" y="2884931"/>
              <a:ext cx="1115568" cy="173583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979926" y="3460242"/>
            <a:ext cx="795655" cy="57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05"/>
              </a:spcBef>
            </a:pPr>
            <a:r>
              <a:rPr sz="1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Grant Agreement signature</a:t>
            </a:r>
            <a:endParaRPr sz="1200">
              <a:latin typeface="Segoe UI Semibold"/>
              <a:cs typeface="Segoe UI Semibold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931664" y="2845307"/>
            <a:ext cx="1229995" cy="1849120"/>
            <a:chOff x="4931664" y="2845307"/>
            <a:chExt cx="1229995" cy="184912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1664" y="2845307"/>
              <a:ext cx="1229867" cy="18486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4524" y="3459454"/>
              <a:ext cx="1182624" cy="6507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91100" y="2884931"/>
              <a:ext cx="1115567" cy="173583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104003" y="3551301"/>
            <a:ext cx="89154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340995">
              <a:lnSpc>
                <a:spcPts val="1430"/>
              </a:lnSpc>
              <a:spcBef>
                <a:spcPts val="155"/>
              </a:spcBef>
            </a:pPr>
            <a:r>
              <a:rPr sz="1200" spc="-25" dirty="0">
                <a:solidFill>
                  <a:srgbClr val="FFFFFF"/>
                </a:solidFill>
                <a:latin typeface="Segoe UI Semibold"/>
                <a:cs typeface="Segoe UI Semibold"/>
              </a:rPr>
              <a:t>1st </a:t>
            </a:r>
            <a:r>
              <a:rPr sz="1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prefinancing</a:t>
            </a:r>
            <a:endParaRPr sz="1200">
              <a:latin typeface="Segoe UI Semibold"/>
              <a:cs typeface="Segoe UI Semibold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103620" y="2845307"/>
            <a:ext cx="1229995" cy="1849120"/>
            <a:chOff x="6103620" y="2845307"/>
            <a:chExt cx="1229995" cy="1849120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3620" y="2845307"/>
              <a:ext cx="1229868" cy="18486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62116" y="3459454"/>
              <a:ext cx="954036" cy="65077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63056" y="2884931"/>
              <a:ext cx="1115568" cy="1735835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410959" y="3551301"/>
            <a:ext cx="61849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2860" marR="5080" indent="-10795">
              <a:lnSpc>
                <a:spcPts val="1430"/>
              </a:lnSpc>
              <a:spcBef>
                <a:spcPts val="155"/>
              </a:spcBef>
            </a:pPr>
            <a:r>
              <a:rPr sz="1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Progress meeting</a:t>
            </a:r>
            <a:endParaRPr sz="1200">
              <a:latin typeface="Segoe UI Semibold"/>
              <a:cs typeface="Segoe UI Semibold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274052" y="2845307"/>
            <a:ext cx="1229995" cy="1849120"/>
            <a:chOff x="7274052" y="2845307"/>
            <a:chExt cx="1229995" cy="1849120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74052" y="2845307"/>
              <a:ext cx="1229868" cy="18486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96912" y="3459454"/>
              <a:ext cx="1182624" cy="65077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33488" y="2884931"/>
              <a:ext cx="1115567" cy="173583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7446391" y="3551301"/>
            <a:ext cx="89154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299720">
              <a:lnSpc>
                <a:spcPts val="1430"/>
              </a:lnSpc>
              <a:spcBef>
                <a:spcPts val="155"/>
              </a:spcBef>
            </a:pPr>
            <a:r>
              <a:rPr sz="1200" spc="-25" dirty="0">
                <a:solidFill>
                  <a:srgbClr val="FFFFFF"/>
                </a:solidFill>
                <a:latin typeface="Segoe UI Semibold"/>
                <a:cs typeface="Segoe UI Semibold"/>
              </a:rPr>
              <a:t>2nd </a:t>
            </a:r>
            <a:r>
              <a:rPr sz="1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prefinancing</a:t>
            </a:r>
            <a:endParaRPr sz="1200">
              <a:latin typeface="Segoe UI Semibold"/>
              <a:cs typeface="Segoe UI Semibold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446007" y="2845307"/>
            <a:ext cx="1228725" cy="1849120"/>
            <a:chOff x="8446007" y="2845307"/>
            <a:chExt cx="1228725" cy="1849120"/>
          </a:xfrm>
        </p:grpSpPr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6007" y="2845307"/>
              <a:ext cx="1228344" cy="18486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04503" y="3459454"/>
              <a:ext cx="954036" cy="65077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05443" y="2884931"/>
              <a:ext cx="1114044" cy="1735835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8753347" y="3551301"/>
            <a:ext cx="61849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2860" marR="5080" indent="-10795">
              <a:lnSpc>
                <a:spcPts val="1430"/>
              </a:lnSpc>
              <a:spcBef>
                <a:spcPts val="155"/>
              </a:spcBef>
            </a:pPr>
            <a:r>
              <a:rPr sz="1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Progress meeting</a:t>
            </a:r>
            <a:endParaRPr sz="1200">
              <a:latin typeface="Segoe UI Semibold"/>
              <a:cs typeface="Segoe UI Semibold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9616440" y="2845307"/>
            <a:ext cx="1229995" cy="1849120"/>
            <a:chOff x="9616440" y="2845307"/>
            <a:chExt cx="1229995" cy="1849120"/>
          </a:xfrm>
        </p:grpSpPr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16440" y="2845307"/>
              <a:ext cx="1229868" cy="184861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63684" y="3550907"/>
              <a:ext cx="1133868" cy="46940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75876" y="2884931"/>
              <a:ext cx="1115568" cy="1735835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9813163" y="3642486"/>
            <a:ext cx="8426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Segoe UI Semibold"/>
                <a:cs typeface="Segoe UI Semibold"/>
              </a:rPr>
              <a:t>Final</a:t>
            </a:r>
            <a:r>
              <a:rPr sz="1200" spc="-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review</a:t>
            </a:r>
            <a:endParaRPr sz="1200">
              <a:latin typeface="Segoe UI Semibold"/>
              <a:cs typeface="Segoe UI Semibold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0786871" y="2845307"/>
            <a:ext cx="1229995" cy="1849120"/>
            <a:chOff x="10786871" y="2845307"/>
            <a:chExt cx="1229995" cy="1849120"/>
          </a:xfrm>
        </p:grpSpPr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6871" y="2845307"/>
              <a:ext cx="1229868" cy="184861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46307" y="3459454"/>
              <a:ext cx="1149083" cy="65077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846307" y="2884931"/>
              <a:ext cx="1115568" cy="1735835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10995152" y="3551301"/>
            <a:ext cx="821055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5715">
              <a:lnSpc>
                <a:spcPts val="1430"/>
              </a:lnSpc>
              <a:spcBef>
                <a:spcPts val="155"/>
              </a:spcBef>
            </a:pPr>
            <a:r>
              <a:rPr sz="1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Payment</a:t>
            </a:r>
            <a:r>
              <a:rPr sz="1200" spc="-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Segoe UI Semibold"/>
                <a:cs typeface="Segoe UI Semibold"/>
              </a:rPr>
              <a:t>of </a:t>
            </a:r>
            <a:r>
              <a:rPr sz="1200" dirty="0">
                <a:solidFill>
                  <a:srgbClr val="FFFFFF"/>
                </a:solidFill>
                <a:latin typeface="Segoe UI Semibold"/>
                <a:cs typeface="Segoe UI Semibold"/>
              </a:rPr>
              <a:t>the</a:t>
            </a:r>
            <a:r>
              <a:rPr sz="1200" spc="-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balance</a:t>
            </a:r>
            <a:endParaRPr sz="1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239" y="1715515"/>
            <a:ext cx="11314430" cy="44653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99060" indent="-457200">
              <a:lnSpc>
                <a:spcPts val="2590"/>
              </a:lnSpc>
              <a:spcBef>
                <a:spcPts val="425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It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is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moment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discuss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on: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start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date,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duration of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action,</a:t>
            </a:r>
            <a:r>
              <a:rPr sz="2400" spc="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inconsistencies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business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plan,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coherence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budget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action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08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PO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sets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reporting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periods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pre-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financing</a:t>
            </a:r>
            <a:r>
              <a:rPr sz="24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rates</a:t>
            </a:r>
            <a:endParaRPr sz="2400">
              <a:latin typeface="Segoe UI"/>
              <a:cs typeface="Segoe UI"/>
            </a:endParaRPr>
          </a:p>
          <a:p>
            <a:pPr marL="469900" marR="5080" indent="-457200">
              <a:lnSpc>
                <a:spcPct val="105000"/>
              </a:lnSpc>
              <a:spcBef>
                <a:spcPts val="2185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Checking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deliverables</a:t>
            </a:r>
            <a:r>
              <a:rPr sz="2400" b="1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b="1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milestones:</a:t>
            </a:r>
            <a:r>
              <a:rPr sz="2400" b="1" spc="-114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as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cornerstone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monitoring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the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project.</a:t>
            </a:r>
            <a:endParaRPr sz="2400">
              <a:latin typeface="Segoe UI"/>
              <a:cs typeface="Segoe UI"/>
            </a:endParaRPr>
          </a:p>
          <a:p>
            <a:pPr marL="617855" lvl="1" indent="-343535">
              <a:lnSpc>
                <a:spcPct val="100000"/>
              </a:lnSpc>
              <a:spcBef>
                <a:spcPts val="1375"/>
              </a:spcBef>
              <a:buClr>
                <a:srgbClr val="C00000"/>
              </a:buClr>
              <a:buFont typeface="Arial MT"/>
              <a:buChar char="•"/>
              <a:tabLst>
                <a:tab pos="617855" algn="l"/>
              </a:tabLst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Ensure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they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have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clear</a:t>
            </a:r>
            <a:r>
              <a:rPr sz="20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descriptive</a:t>
            </a:r>
            <a:r>
              <a:rPr sz="20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title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an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extensive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description.</a:t>
            </a:r>
            <a:endParaRPr sz="2000">
              <a:latin typeface="Segoe UI"/>
              <a:cs typeface="Segoe UI"/>
            </a:endParaRPr>
          </a:p>
          <a:p>
            <a:pPr marL="617855" lvl="1" indent="-343535">
              <a:lnSpc>
                <a:spcPct val="100000"/>
              </a:lnSpc>
              <a:spcBef>
                <a:spcPts val="1320"/>
              </a:spcBef>
              <a:buClr>
                <a:srgbClr val="C00000"/>
              </a:buClr>
              <a:buFont typeface="Arial MT"/>
              <a:buChar char="•"/>
              <a:tabLst>
                <a:tab pos="617855" algn="l"/>
              </a:tabLst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Check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dissemination</a:t>
            </a:r>
            <a:r>
              <a:rPr sz="20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level</a:t>
            </a:r>
            <a:r>
              <a:rPr sz="20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deliverables and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make</a:t>
            </a:r>
            <a:r>
              <a:rPr sz="20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sure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that</a:t>
            </a:r>
            <a:r>
              <a:rPr sz="20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if</a:t>
            </a:r>
            <a:r>
              <a:rPr sz="20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they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chose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“public”,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they</a:t>
            </a:r>
            <a:r>
              <a:rPr sz="20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are</a:t>
            </a:r>
            <a:endParaRPr sz="2000">
              <a:latin typeface="Segoe UI"/>
              <a:cs typeface="Segoe UI"/>
            </a:endParaRPr>
          </a:p>
          <a:p>
            <a:pPr marL="617855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aware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that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0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deliverables</a:t>
            </a:r>
            <a:r>
              <a:rPr sz="20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will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become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public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after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approval.</a:t>
            </a:r>
            <a:endParaRPr sz="2000">
              <a:latin typeface="Segoe UI"/>
              <a:cs typeface="Segoe UI"/>
            </a:endParaRPr>
          </a:p>
          <a:p>
            <a:pPr marL="617855" marR="584200" lvl="1" indent="-343535">
              <a:lnSpc>
                <a:spcPct val="105000"/>
              </a:lnSpc>
              <a:spcBef>
                <a:spcPts val="1200"/>
              </a:spcBef>
              <a:buClr>
                <a:srgbClr val="C00000"/>
              </a:buClr>
              <a:buFont typeface="Arial MT"/>
              <a:buChar char="•"/>
              <a:tabLst>
                <a:tab pos="617855" algn="l"/>
              </a:tabLst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Check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sufficient</a:t>
            </a:r>
            <a:r>
              <a:rPr sz="20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number</a:t>
            </a:r>
            <a:r>
              <a:rPr sz="20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have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been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identified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0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reporting</a:t>
            </a:r>
            <a:r>
              <a:rPr sz="20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0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progress</a:t>
            </a:r>
            <a:r>
              <a:rPr sz="20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2C2C2C"/>
                </a:solidFill>
                <a:latin typeface="Segoe UI"/>
                <a:cs typeface="Segoe UI"/>
              </a:rPr>
              <a:t>monitoring purposes.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1.</a:t>
            </a:r>
            <a:r>
              <a:rPr sz="3500" spc="-4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Grant</a:t>
            </a:r>
            <a:r>
              <a:rPr sz="3500" spc="-5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agreement</a:t>
            </a:r>
            <a:r>
              <a:rPr sz="3500" spc="-4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preparation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795" y="1882015"/>
            <a:ext cx="11125835" cy="448945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54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Validation</a:t>
            </a:r>
            <a:r>
              <a:rPr sz="2400" b="1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successful</a:t>
            </a:r>
            <a:r>
              <a:rPr sz="24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entities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done</a:t>
            </a:r>
            <a:r>
              <a:rPr sz="24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4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REA’s</a:t>
            </a:r>
            <a:r>
              <a:rPr sz="2400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validation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services:</a:t>
            </a:r>
            <a:endParaRPr sz="2400">
              <a:latin typeface="Segoe UI"/>
              <a:cs typeface="Segoe UI"/>
            </a:endParaRPr>
          </a:p>
          <a:p>
            <a:pPr marL="617220" marR="17145" lvl="1" indent="-342900">
              <a:lnSpc>
                <a:spcPct val="100000"/>
              </a:lnSpc>
              <a:spcBef>
                <a:spcPts val="1210"/>
              </a:spcBef>
              <a:buClr>
                <a:srgbClr val="C00000"/>
              </a:buClr>
              <a:buFont typeface="Arial MT"/>
              <a:buChar char="•"/>
              <a:tabLst>
                <a:tab pos="617220" algn="l"/>
              </a:tabLst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Legal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entity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/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Bank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account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/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LEAR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(Legal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Appointed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Representative)</a:t>
            </a:r>
            <a:r>
              <a:rPr sz="2000" spc="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-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assignment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roles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project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0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access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right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Funding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Tenders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 Portal</a:t>
            </a:r>
            <a:endParaRPr sz="2000">
              <a:latin typeface="Segoe UI"/>
              <a:cs typeface="Segoe UI"/>
            </a:endParaRPr>
          </a:p>
          <a:p>
            <a:pPr marL="464820" indent="-452120">
              <a:lnSpc>
                <a:spcPct val="100000"/>
              </a:lnSpc>
              <a:spcBef>
                <a:spcPts val="1195"/>
              </a:spcBef>
              <a:buClr>
                <a:srgbClr val="C00000"/>
              </a:buClr>
              <a:buFont typeface="Arial MT"/>
              <a:buChar char="•"/>
              <a:tabLst>
                <a:tab pos="464820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Checks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on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eligibility</a:t>
            </a:r>
            <a:r>
              <a:rPr sz="24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criteria</a:t>
            </a:r>
            <a:r>
              <a:rPr sz="2400" b="1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done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REA’s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validation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services:</a:t>
            </a:r>
            <a:endParaRPr sz="2400">
              <a:latin typeface="Segoe UI"/>
              <a:cs typeface="Segoe UI"/>
            </a:endParaRPr>
          </a:p>
          <a:p>
            <a:pPr marL="617220" lvl="1" indent="-342900">
              <a:lnSpc>
                <a:spcPct val="100000"/>
              </a:lnSpc>
              <a:spcBef>
                <a:spcPts val="1220"/>
              </a:spcBef>
              <a:buFont typeface="Arial MT"/>
              <a:buChar char="•"/>
              <a:tabLst>
                <a:tab pos="617220" algn="l"/>
              </a:tabLst>
            </a:pPr>
            <a:r>
              <a:rPr sz="1600" b="1" dirty="0">
                <a:solidFill>
                  <a:srgbClr val="C00000"/>
                </a:solidFill>
                <a:latin typeface="Segoe UI"/>
                <a:cs typeface="Segoe UI"/>
              </a:rPr>
              <a:t>SME</a:t>
            </a:r>
            <a:r>
              <a:rPr sz="1600" b="1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Segoe UI"/>
                <a:cs typeface="Segoe UI"/>
              </a:rPr>
              <a:t>status</a:t>
            </a:r>
            <a:r>
              <a:rPr sz="1600" dirty="0">
                <a:solidFill>
                  <a:srgbClr val="2C2C2C"/>
                </a:solidFill>
                <a:latin typeface="Segoe UI"/>
                <a:cs typeface="Segoe UI"/>
              </a:rPr>
              <a:t>:</a:t>
            </a:r>
            <a:r>
              <a:rPr sz="16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16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C2C2C"/>
                </a:solidFill>
                <a:latin typeface="Segoe UI"/>
                <a:cs typeface="Segoe UI"/>
              </a:rPr>
              <a:t>blended</a:t>
            </a:r>
            <a:r>
              <a:rPr sz="16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16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C2C2C"/>
                </a:solidFill>
                <a:latin typeface="Segoe UI"/>
                <a:cs typeface="Segoe UI"/>
              </a:rPr>
              <a:t>equity</a:t>
            </a:r>
            <a:r>
              <a:rPr sz="16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C2C2C"/>
                </a:solidFill>
                <a:latin typeface="Segoe UI"/>
                <a:cs typeface="Segoe UI"/>
              </a:rPr>
              <a:t>only</a:t>
            </a:r>
            <a:r>
              <a:rPr sz="16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Segoe UI"/>
                <a:cs typeface="Segoe UI"/>
              </a:rPr>
              <a:t>projects</a:t>
            </a:r>
            <a:endParaRPr sz="1600">
              <a:latin typeface="Segoe UI"/>
              <a:cs typeface="Segoe UI"/>
            </a:endParaRPr>
          </a:p>
          <a:p>
            <a:pPr marL="617220" lvl="1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617220" algn="l"/>
              </a:tabLst>
            </a:pPr>
            <a:r>
              <a:rPr sz="1600" b="1" dirty="0">
                <a:solidFill>
                  <a:srgbClr val="C00000"/>
                </a:solidFill>
                <a:latin typeface="Segoe UI"/>
                <a:cs typeface="Segoe UI"/>
              </a:rPr>
              <a:t>Financial</a:t>
            </a:r>
            <a:r>
              <a:rPr sz="1600" b="1" spc="-8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Segoe UI"/>
                <a:cs typeface="Segoe UI"/>
              </a:rPr>
              <a:t>Capacity</a:t>
            </a:r>
            <a:r>
              <a:rPr sz="1600" b="1" spc="-7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Assessment</a:t>
            </a:r>
            <a:endParaRPr sz="1600">
              <a:latin typeface="Segoe UI"/>
              <a:cs typeface="Segoe UI"/>
            </a:endParaRPr>
          </a:p>
          <a:p>
            <a:pPr marL="617220" lvl="1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617220" algn="l"/>
              </a:tabLst>
            </a:pPr>
            <a:r>
              <a:rPr sz="1600" b="1" dirty="0">
                <a:solidFill>
                  <a:srgbClr val="C00000"/>
                </a:solidFill>
                <a:latin typeface="Segoe UI"/>
                <a:cs typeface="Segoe UI"/>
              </a:rPr>
              <a:t>Ownership</a:t>
            </a:r>
            <a:r>
              <a:rPr sz="1600" b="1" spc="-3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Segoe UI"/>
                <a:cs typeface="Segoe UI"/>
              </a:rPr>
              <a:t>and</a:t>
            </a:r>
            <a:r>
              <a:rPr sz="1600" b="1" spc="-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Segoe UI"/>
                <a:cs typeface="Segoe UI"/>
              </a:rPr>
              <a:t>control</a:t>
            </a:r>
            <a:r>
              <a:rPr sz="1600" b="1" spc="-2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Segoe UI"/>
                <a:cs typeface="Segoe UI"/>
              </a:rPr>
              <a:t>assessment</a:t>
            </a:r>
            <a:r>
              <a:rPr sz="1600" dirty="0">
                <a:solidFill>
                  <a:srgbClr val="2C2C2C"/>
                </a:solidFill>
                <a:latin typeface="Segoe UI"/>
                <a:cs typeface="Segoe UI"/>
              </a:rPr>
              <a:t>:</a:t>
            </a:r>
            <a:r>
              <a:rPr sz="16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C2C2C"/>
                </a:solidFill>
                <a:latin typeface="Segoe UI"/>
                <a:cs typeface="Segoe UI"/>
              </a:rPr>
              <a:t>(for</a:t>
            </a:r>
            <a:r>
              <a:rPr sz="16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C2C2C"/>
                </a:solidFill>
                <a:latin typeface="Segoe UI"/>
                <a:cs typeface="Segoe UI"/>
              </a:rPr>
              <a:t>applications</a:t>
            </a:r>
            <a:r>
              <a:rPr sz="16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C2C2C"/>
                </a:solidFill>
                <a:latin typeface="Segoe UI"/>
                <a:cs typeface="Segoe UI"/>
              </a:rPr>
              <a:t>on</a:t>
            </a:r>
            <a:r>
              <a:rPr sz="16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C2C2C"/>
                </a:solidFill>
                <a:latin typeface="Segoe UI"/>
                <a:cs typeface="Segoe UI"/>
              </a:rPr>
              <a:t>generative</a:t>
            </a:r>
            <a:r>
              <a:rPr sz="16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C2C2C"/>
                </a:solidFill>
                <a:latin typeface="Segoe UI"/>
                <a:cs typeface="Segoe UI"/>
              </a:rPr>
              <a:t>AI</a:t>
            </a:r>
            <a:r>
              <a:rPr sz="16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16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Segoe UI"/>
                <a:cs typeface="Segoe UI"/>
              </a:rPr>
              <a:t>Space)</a:t>
            </a:r>
            <a:endParaRPr sz="1600">
              <a:latin typeface="Segoe UI"/>
              <a:cs typeface="Segoe UI"/>
            </a:endParaRPr>
          </a:p>
          <a:p>
            <a:pPr marL="469900" marR="5080" indent="-457200">
              <a:lnSpc>
                <a:spcPts val="2590"/>
              </a:lnSpc>
              <a:spcBef>
                <a:spcPts val="1825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Ethics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screening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–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can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result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additional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deliverables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companies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an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ethics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check/review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during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action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implementation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148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Security</a:t>
            </a:r>
            <a:r>
              <a:rPr sz="2400" b="1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review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(pre-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screening/</a:t>
            </a:r>
            <a:r>
              <a:rPr sz="2400" u="sng" dirty="0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Segoe UI"/>
                <a:cs typeface="Segoe UI"/>
              </a:rPr>
              <a:t>DG</a:t>
            </a:r>
            <a:r>
              <a:rPr sz="2400" u="sng" spc="-70" dirty="0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Segoe UI"/>
                <a:cs typeface="Segoe UI"/>
              </a:rPr>
              <a:t> </a:t>
            </a:r>
            <a:r>
              <a:rPr sz="2400" u="sng" spc="-10" dirty="0">
                <a:solidFill>
                  <a:srgbClr val="2C2C2C"/>
                </a:solidFill>
                <a:uFill>
                  <a:solidFill>
                    <a:srgbClr val="2C2C2C"/>
                  </a:solidFill>
                </a:uFill>
                <a:latin typeface="Segoe UI"/>
                <a:cs typeface="Segoe UI"/>
              </a:rPr>
              <a:t>HOME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)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1a.</a:t>
            </a:r>
            <a:r>
              <a:rPr sz="3500" spc="-8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Grant</a:t>
            </a:r>
            <a:r>
              <a:rPr sz="3500" spc="-10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agreement</a:t>
            </a:r>
            <a:r>
              <a:rPr sz="3500" spc="-9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preparation:</a:t>
            </a:r>
            <a:r>
              <a:rPr sz="3500" spc="-8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validations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829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UI Semibold"/>
                <a:cs typeface="Segoe UI Semibold"/>
              </a:rPr>
              <a:t>EIC</a:t>
            </a:r>
            <a:r>
              <a:rPr sz="3600" spc="-11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Accelerator–</a:t>
            </a:r>
            <a:r>
              <a:rPr sz="3600" spc="-9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Blended</a:t>
            </a:r>
            <a:r>
              <a:rPr sz="3600" spc="-95" dirty="0">
                <a:latin typeface="Segoe UI Semibold"/>
                <a:cs typeface="Segoe UI Semibold"/>
              </a:rPr>
              <a:t> </a:t>
            </a:r>
            <a:r>
              <a:rPr sz="3600" spc="-10" dirty="0">
                <a:latin typeface="Segoe UI Semibold"/>
                <a:cs typeface="Segoe UI Semibold"/>
              </a:rPr>
              <a:t>Finance</a:t>
            </a:r>
            <a:endParaRPr sz="36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03976" y="1436877"/>
            <a:ext cx="487680" cy="444500"/>
            <a:chOff x="5903976" y="1436877"/>
            <a:chExt cx="487680" cy="444500"/>
          </a:xfrm>
        </p:grpSpPr>
        <p:sp>
          <p:nvSpPr>
            <p:cNvPr id="4" name="object 4"/>
            <p:cNvSpPr/>
            <p:nvPr/>
          </p:nvSpPr>
          <p:spPr>
            <a:xfrm>
              <a:off x="5910326" y="1442719"/>
              <a:ext cx="474980" cy="431800"/>
            </a:xfrm>
            <a:custGeom>
              <a:avLst/>
              <a:gdLst/>
              <a:ahLst/>
              <a:cxnLst/>
              <a:rect l="l" t="t" r="r" b="b"/>
              <a:pathLst>
                <a:path w="474979" h="431800">
                  <a:moveTo>
                    <a:pt x="474980" y="196850"/>
                  </a:moveTo>
                  <a:lnTo>
                    <a:pt x="257302" y="196850"/>
                  </a:lnTo>
                  <a:lnTo>
                    <a:pt x="257302" y="0"/>
                  </a:lnTo>
                  <a:lnTo>
                    <a:pt x="217678" y="0"/>
                  </a:lnTo>
                  <a:lnTo>
                    <a:pt x="217678" y="196850"/>
                  </a:lnTo>
                  <a:lnTo>
                    <a:pt x="0" y="196850"/>
                  </a:lnTo>
                  <a:lnTo>
                    <a:pt x="0" y="236220"/>
                  </a:lnTo>
                  <a:lnTo>
                    <a:pt x="217678" y="236220"/>
                  </a:lnTo>
                  <a:lnTo>
                    <a:pt x="217678" y="431800"/>
                  </a:lnTo>
                  <a:lnTo>
                    <a:pt x="257302" y="431800"/>
                  </a:lnTo>
                  <a:lnTo>
                    <a:pt x="257302" y="236220"/>
                  </a:lnTo>
                  <a:lnTo>
                    <a:pt x="474980" y="236220"/>
                  </a:lnTo>
                  <a:lnTo>
                    <a:pt x="474980" y="196850"/>
                  </a:lnTo>
                  <a:close/>
                </a:path>
              </a:pathLst>
            </a:custGeom>
            <a:solidFill>
              <a:srgbClr val="533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10326" y="1443227"/>
              <a:ext cx="474980" cy="431800"/>
            </a:xfrm>
            <a:custGeom>
              <a:avLst/>
              <a:gdLst/>
              <a:ahLst/>
              <a:cxnLst/>
              <a:rect l="l" t="t" r="r" b="b"/>
              <a:pathLst>
                <a:path w="474979" h="431800">
                  <a:moveTo>
                    <a:pt x="0" y="195834"/>
                  </a:moveTo>
                  <a:lnTo>
                    <a:pt x="217677" y="195834"/>
                  </a:lnTo>
                  <a:lnTo>
                    <a:pt x="217677" y="0"/>
                  </a:lnTo>
                  <a:lnTo>
                    <a:pt x="257301" y="0"/>
                  </a:lnTo>
                  <a:lnTo>
                    <a:pt x="257301" y="195834"/>
                  </a:lnTo>
                  <a:lnTo>
                    <a:pt x="474979" y="195834"/>
                  </a:lnTo>
                  <a:lnTo>
                    <a:pt x="474979" y="235458"/>
                  </a:lnTo>
                  <a:lnTo>
                    <a:pt x="257301" y="235458"/>
                  </a:lnTo>
                  <a:lnTo>
                    <a:pt x="257301" y="431292"/>
                  </a:lnTo>
                  <a:lnTo>
                    <a:pt x="217677" y="431292"/>
                  </a:lnTo>
                  <a:lnTo>
                    <a:pt x="217677" y="235458"/>
                  </a:lnTo>
                  <a:lnTo>
                    <a:pt x="0" y="235458"/>
                  </a:lnTo>
                  <a:lnTo>
                    <a:pt x="0" y="195834"/>
                  </a:lnTo>
                  <a:close/>
                </a:path>
              </a:pathLst>
            </a:custGeom>
            <a:ln w="12700">
              <a:solidFill>
                <a:srgbClr val="501F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463284" y="1836420"/>
            <a:ext cx="5194300" cy="4630420"/>
          </a:xfrm>
          <a:custGeom>
            <a:avLst/>
            <a:gdLst/>
            <a:ahLst/>
            <a:cxnLst/>
            <a:rect l="l" t="t" r="r" b="b"/>
            <a:pathLst>
              <a:path w="5194300" h="4630420">
                <a:moveTo>
                  <a:pt x="5014214" y="0"/>
                </a:moveTo>
                <a:lnTo>
                  <a:pt x="179577" y="0"/>
                </a:lnTo>
                <a:lnTo>
                  <a:pt x="131835" y="6414"/>
                </a:lnTo>
                <a:lnTo>
                  <a:pt x="88937" y="24515"/>
                </a:lnTo>
                <a:lnTo>
                  <a:pt x="52593" y="52593"/>
                </a:lnTo>
                <a:lnTo>
                  <a:pt x="24515" y="88937"/>
                </a:lnTo>
                <a:lnTo>
                  <a:pt x="6414" y="131835"/>
                </a:lnTo>
                <a:lnTo>
                  <a:pt x="0" y="179577"/>
                </a:lnTo>
                <a:lnTo>
                  <a:pt x="0" y="4450359"/>
                </a:lnTo>
                <a:lnTo>
                  <a:pt x="6414" y="4498090"/>
                </a:lnTo>
                <a:lnTo>
                  <a:pt x="24515" y="4540981"/>
                </a:lnTo>
                <a:lnTo>
                  <a:pt x="52593" y="4577321"/>
                </a:lnTo>
                <a:lnTo>
                  <a:pt x="88937" y="4605397"/>
                </a:lnTo>
                <a:lnTo>
                  <a:pt x="131835" y="4623498"/>
                </a:lnTo>
                <a:lnTo>
                  <a:pt x="179577" y="4629912"/>
                </a:lnTo>
                <a:lnTo>
                  <a:pt x="5014214" y="4629912"/>
                </a:lnTo>
                <a:lnTo>
                  <a:pt x="5061956" y="4623498"/>
                </a:lnTo>
                <a:lnTo>
                  <a:pt x="5104854" y="4605397"/>
                </a:lnTo>
                <a:lnTo>
                  <a:pt x="5141198" y="4577321"/>
                </a:lnTo>
                <a:lnTo>
                  <a:pt x="5169276" y="4540981"/>
                </a:lnTo>
                <a:lnTo>
                  <a:pt x="5187377" y="4498090"/>
                </a:lnTo>
                <a:lnTo>
                  <a:pt x="5193792" y="4450359"/>
                </a:lnTo>
                <a:lnTo>
                  <a:pt x="5193792" y="179577"/>
                </a:lnTo>
                <a:lnTo>
                  <a:pt x="5187377" y="131835"/>
                </a:lnTo>
                <a:lnTo>
                  <a:pt x="5169276" y="88937"/>
                </a:lnTo>
                <a:lnTo>
                  <a:pt x="5141198" y="52593"/>
                </a:lnTo>
                <a:lnTo>
                  <a:pt x="5104854" y="24515"/>
                </a:lnTo>
                <a:lnTo>
                  <a:pt x="5061956" y="6414"/>
                </a:lnTo>
                <a:lnTo>
                  <a:pt x="50142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95998" y="2074621"/>
            <a:ext cx="369760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CD2C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€</a:t>
            </a:r>
            <a:r>
              <a:rPr sz="2400" spc="-4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0.5</a:t>
            </a:r>
            <a:r>
              <a:rPr sz="2400" spc="-4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million</a:t>
            </a:r>
            <a:r>
              <a:rPr sz="2400" spc="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444444"/>
                </a:solidFill>
                <a:latin typeface="Segoe UI"/>
                <a:cs typeface="Segoe UI"/>
              </a:rPr>
              <a:t>and</a:t>
            </a:r>
            <a:endParaRPr sz="240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maximum</a:t>
            </a:r>
            <a:r>
              <a:rPr sz="2400" b="1" spc="-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€</a:t>
            </a:r>
            <a:r>
              <a:rPr sz="2400" b="1" spc="-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10</a:t>
            </a:r>
            <a:r>
              <a:rPr sz="2400" b="1" spc="-5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Segoe UI"/>
                <a:cs typeface="Segoe UI"/>
              </a:rPr>
              <a:t>million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5998" y="2959100"/>
            <a:ext cx="4862830" cy="325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CD2C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usually</a:t>
            </a:r>
            <a:r>
              <a:rPr sz="2400" spc="-1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in</a:t>
            </a:r>
            <a:r>
              <a:rPr sz="2400" spc="-4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the</a:t>
            </a:r>
            <a:r>
              <a:rPr sz="2400" spc="-4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form</a:t>
            </a:r>
            <a:r>
              <a:rPr sz="2400" spc="-5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of</a:t>
            </a:r>
            <a:r>
              <a:rPr sz="2400" spc="-4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Segoe UI"/>
                <a:cs typeface="Segoe UI"/>
              </a:rPr>
              <a:t>direct</a:t>
            </a:r>
            <a:endParaRPr sz="240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equity</a:t>
            </a:r>
            <a:r>
              <a:rPr sz="2400" b="1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or</a:t>
            </a:r>
            <a:r>
              <a:rPr sz="2400" spc="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Segoe UI"/>
                <a:cs typeface="Segoe UI"/>
              </a:rPr>
              <a:t>quasi-equity</a:t>
            </a:r>
            <a:endParaRPr sz="2400">
              <a:latin typeface="Segoe UI"/>
              <a:cs typeface="Segoe UI"/>
            </a:endParaRPr>
          </a:p>
          <a:p>
            <a:pPr marL="469900" marR="74295" indent="-457200">
              <a:lnSpc>
                <a:spcPct val="100000"/>
              </a:lnSpc>
              <a:spcBef>
                <a:spcPts val="1200"/>
              </a:spcBef>
              <a:buClr>
                <a:srgbClr val="CD2C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minority</a:t>
            </a:r>
            <a:r>
              <a:rPr sz="2400" b="1" spc="-6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ownership</a:t>
            </a:r>
            <a:r>
              <a:rPr sz="2400" b="1" spc="-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Segoe UI"/>
                <a:cs typeface="Segoe UI"/>
              </a:rPr>
              <a:t>(maximum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25%</a:t>
            </a:r>
            <a:r>
              <a:rPr sz="2400" spc="-5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of</a:t>
            </a:r>
            <a:r>
              <a:rPr sz="2400" spc="-4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the</a:t>
            </a:r>
            <a:r>
              <a:rPr sz="2400" spc="-5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voting</a:t>
            </a:r>
            <a:r>
              <a:rPr sz="2400" spc="-3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shares</a:t>
            </a:r>
            <a:r>
              <a:rPr sz="2400" spc="-6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of</a:t>
            </a:r>
            <a:r>
              <a:rPr sz="2400" spc="-4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444444"/>
                </a:solidFill>
                <a:latin typeface="Segoe UI"/>
                <a:cs typeface="Segoe UI"/>
              </a:rPr>
              <a:t>the </a:t>
            </a:r>
            <a:r>
              <a:rPr sz="2400" spc="-10" dirty="0">
                <a:solidFill>
                  <a:srgbClr val="444444"/>
                </a:solidFill>
                <a:latin typeface="Segoe UI"/>
                <a:cs typeface="Segoe UI"/>
              </a:rPr>
              <a:t>company)</a:t>
            </a:r>
            <a:endParaRPr sz="2400">
              <a:latin typeface="Segoe UI"/>
              <a:cs typeface="Segoe UI"/>
            </a:endParaRPr>
          </a:p>
          <a:p>
            <a:pPr marL="469900" marR="5080" indent="-457200">
              <a:lnSpc>
                <a:spcPct val="100000"/>
              </a:lnSpc>
              <a:spcBef>
                <a:spcPts val="1205"/>
              </a:spcBef>
              <a:buClr>
                <a:srgbClr val="CD2C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“patient</a:t>
            </a:r>
            <a:r>
              <a:rPr sz="2400" b="1" spc="-9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capital”</a:t>
            </a:r>
            <a:r>
              <a:rPr sz="2400" b="1" spc="-9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principle</a:t>
            </a:r>
            <a:r>
              <a:rPr sz="2400" b="1" spc="-7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444444"/>
                </a:solidFill>
                <a:latin typeface="Segoe UI"/>
                <a:cs typeface="Segoe UI"/>
              </a:rPr>
              <a:t>(7-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10</a:t>
            </a:r>
            <a:r>
              <a:rPr sz="2400" spc="-2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years</a:t>
            </a:r>
            <a:r>
              <a:rPr sz="2400" spc="-3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perspective</a:t>
            </a:r>
            <a:r>
              <a:rPr sz="2400" spc="-4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on</a:t>
            </a:r>
            <a:r>
              <a:rPr sz="2400" spc="-3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Segoe UI"/>
                <a:cs typeface="Segoe UI"/>
              </a:rPr>
              <a:t>average,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max</a:t>
            </a:r>
            <a:r>
              <a:rPr sz="2400" spc="-2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15 </a:t>
            </a:r>
            <a:r>
              <a:rPr sz="2400" spc="-10" dirty="0">
                <a:solidFill>
                  <a:srgbClr val="444444"/>
                </a:solidFill>
                <a:latin typeface="Segoe UI"/>
                <a:cs typeface="Segoe UI"/>
              </a:rPr>
              <a:t>years)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63284" y="1365503"/>
            <a:ext cx="5194300" cy="629920"/>
          </a:xfrm>
          <a:custGeom>
            <a:avLst/>
            <a:gdLst/>
            <a:ahLst/>
            <a:cxnLst/>
            <a:rect l="l" t="t" r="r" b="b"/>
            <a:pathLst>
              <a:path w="5194300" h="629919">
                <a:moveTo>
                  <a:pt x="5193792" y="0"/>
                </a:moveTo>
                <a:lnTo>
                  <a:pt x="0" y="0"/>
                </a:lnTo>
                <a:lnTo>
                  <a:pt x="0" y="629412"/>
                </a:lnTo>
                <a:lnTo>
                  <a:pt x="5193792" y="629412"/>
                </a:lnTo>
                <a:lnTo>
                  <a:pt x="5193792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3127" y="1763267"/>
            <a:ext cx="5171440" cy="4703445"/>
          </a:xfrm>
          <a:custGeom>
            <a:avLst/>
            <a:gdLst/>
            <a:ahLst/>
            <a:cxnLst/>
            <a:rect l="l" t="t" r="r" b="b"/>
            <a:pathLst>
              <a:path w="5171440" h="4703445">
                <a:moveTo>
                  <a:pt x="4975225" y="0"/>
                </a:moveTo>
                <a:lnTo>
                  <a:pt x="195694" y="0"/>
                </a:lnTo>
                <a:lnTo>
                  <a:pt x="150824" y="5169"/>
                </a:lnTo>
                <a:lnTo>
                  <a:pt x="109633" y="19893"/>
                </a:lnTo>
                <a:lnTo>
                  <a:pt x="73298" y="42997"/>
                </a:lnTo>
                <a:lnTo>
                  <a:pt x="42992" y="73306"/>
                </a:lnTo>
                <a:lnTo>
                  <a:pt x="19890" y="109643"/>
                </a:lnTo>
                <a:lnTo>
                  <a:pt x="5168" y="150836"/>
                </a:lnTo>
                <a:lnTo>
                  <a:pt x="0" y="195707"/>
                </a:lnTo>
                <a:lnTo>
                  <a:pt x="0" y="4507369"/>
                </a:lnTo>
                <a:lnTo>
                  <a:pt x="5168" y="4552239"/>
                </a:lnTo>
                <a:lnTo>
                  <a:pt x="19890" y="4593430"/>
                </a:lnTo>
                <a:lnTo>
                  <a:pt x="42992" y="4629765"/>
                </a:lnTo>
                <a:lnTo>
                  <a:pt x="73298" y="4660071"/>
                </a:lnTo>
                <a:lnTo>
                  <a:pt x="109633" y="4683173"/>
                </a:lnTo>
                <a:lnTo>
                  <a:pt x="150824" y="4697895"/>
                </a:lnTo>
                <a:lnTo>
                  <a:pt x="195694" y="4703064"/>
                </a:lnTo>
                <a:lnTo>
                  <a:pt x="4975225" y="4703064"/>
                </a:lnTo>
                <a:lnTo>
                  <a:pt x="5020095" y="4697895"/>
                </a:lnTo>
                <a:lnTo>
                  <a:pt x="5061288" y="4683173"/>
                </a:lnTo>
                <a:lnTo>
                  <a:pt x="5097625" y="4660071"/>
                </a:lnTo>
                <a:lnTo>
                  <a:pt x="5127934" y="4629765"/>
                </a:lnTo>
                <a:lnTo>
                  <a:pt x="5151038" y="4593430"/>
                </a:lnTo>
                <a:lnTo>
                  <a:pt x="5165762" y="4552239"/>
                </a:lnTo>
                <a:lnTo>
                  <a:pt x="5170932" y="4507369"/>
                </a:lnTo>
                <a:lnTo>
                  <a:pt x="5170932" y="195707"/>
                </a:lnTo>
                <a:lnTo>
                  <a:pt x="5165762" y="150836"/>
                </a:lnTo>
                <a:lnTo>
                  <a:pt x="5151038" y="109643"/>
                </a:lnTo>
                <a:lnTo>
                  <a:pt x="5127934" y="73306"/>
                </a:lnTo>
                <a:lnTo>
                  <a:pt x="5097625" y="42997"/>
                </a:lnTo>
                <a:lnTo>
                  <a:pt x="5061288" y="19893"/>
                </a:lnTo>
                <a:lnTo>
                  <a:pt x="5020095" y="5169"/>
                </a:lnTo>
                <a:lnTo>
                  <a:pt x="497522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8560" y="2845689"/>
            <a:ext cx="4769485" cy="252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CD2C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maximum</a:t>
            </a:r>
            <a:r>
              <a:rPr sz="2400" spc="-5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of</a:t>
            </a:r>
            <a:r>
              <a:rPr sz="2400" spc="-4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less</a:t>
            </a:r>
            <a:r>
              <a:rPr sz="2400" spc="-6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444444"/>
                </a:solidFill>
                <a:latin typeface="Segoe UI"/>
                <a:cs typeface="Segoe UI"/>
              </a:rPr>
              <a:t>than</a:t>
            </a:r>
            <a:endParaRPr sz="240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€</a:t>
            </a:r>
            <a:r>
              <a:rPr sz="2400" b="1" spc="-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2.5</a:t>
            </a:r>
            <a:r>
              <a:rPr sz="2400" b="1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Segoe UI"/>
                <a:cs typeface="Segoe UI"/>
              </a:rPr>
              <a:t>million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CD2C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eligible</a:t>
            </a:r>
            <a:r>
              <a:rPr sz="2400" spc="-4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costs</a:t>
            </a:r>
            <a:r>
              <a:rPr sz="2400" spc="-5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are</a:t>
            </a:r>
            <a:r>
              <a:rPr sz="2400" spc="-5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reimbursed</a:t>
            </a:r>
            <a:r>
              <a:rPr sz="2400" spc="-6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444444"/>
                </a:solidFill>
                <a:latin typeface="Segoe UI"/>
                <a:cs typeface="Segoe UI"/>
              </a:rPr>
              <a:t>up</a:t>
            </a:r>
            <a:endParaRPr sz="240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to</a:t>
            </a:r>
            <a:r>
              <a:rPr sz="2400" spc="-4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a</a:t>
            </a:r>
            <a:r>
              <a:rPr sz="2400" spc="-4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maximum</a:t>
            </a:r>
            <a:r>
              <a:rPr sz="2400" spc="-3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of</a:t>
            </a:r>
            <a:r>
              <a:rPr sz="2400" spc="-1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Segoe UI"/>
                <a:cs typeface="Segoe UI"/>
              </a:rPr>
              <a:t>70%</a:t>
            </a:r>
            <a:endParaRPr sz="2400">
              <a:latin typeface="Segoe UI"/>
              <a:cs typeface="Segoe UI"/>
            </a:endParaRPr>
          </a:p>
          <a:p>
            <a:pPr marL="469900" marR="172085" indent="-457200">
              <a:lnSpc>
                <a:spcPct val="100000"/>
              </a:lnSpc>
              <a:spcBef>
                <a:spcPts val="1200"/>
              </a:spcBef>
              <a:buClr>
                <a:srgbClr val="CD2C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small</a:t>
            </a:r>
            <a:r>
              <a:rPr sz="2400" spc="-5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444444"/>
                </a:solidFill>
                <a:latin typeface="Segoe UI"/>
                <a:cs typeface="Segoe UI"/>
              </a:rPr>
              <a:t>mid-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caps</a:t>
            </a:r>
            <a:r>
              <a:rPr sz="2400" spc="-3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are</a:t>
            </a:r>
            <a:r>
              <a:rPr sz="2400" spc="-5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not</a:t>
            </a:r>
            <a:r>
              <a:rPr sz="2400" spc="-3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Segoe UI"/>
                <a:cs typeface="Segoe UI"/>
              </a:rPr>
              <a:t>eligible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for</a:t>
            </a:r>
            <a:r>
              <a:rPr sz="2400" spc="-3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a</a:t>
            </a:r>
            <a:r>
              <a:rPr sz="2400" spc="-3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444444"/>
                </a:solidFill>
                <a:latin typeface="Segoe UI"/>
                <a:cs typeface="Segoe UI"/>
              </a:rPr>
              <a:t>grant</a:t>
            </a:r>
            <a:r>
              <a:rPr sz="2400" spc="-1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444444"/>
                </a:solidFill>
                <a:latin typeface="Segoe UI"/>
                <a:cs typeface="Segoe UI"/>
              </a:rPr>
              <a:t>only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8555" y="1365503"/>
            <a:ext cx="5192395" cy="622300"/>
          </a:xfrm>
          <a:custGeom>
            <a:avLst/>
            <a:gdLst/>
            <a:ahLst/>
            <a:cxnLst/>
            <a:rect l="l" t="t" r="r" b="b"/>
            <a:pathLst>
              <a:path w="5192395" h="622300">
                <a:moveTo>
                  <a:pt x="5192268" y="0"/>
                </a:moveTo>
                <a:lnTo>
                  <a:pt x="0" y="0"/>
                </a:lnTo>
                <a:lnTo>
                  <a:pt x="0" y="621791"/>
                </a:lnTo>
                <a:lnTo>
                  <a:pt x="5192268" y="621791"/>
                </a:lnTo>
                <a:lnTo>
                  <a:pt x="5192268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89277" y="1339088"/>
            <a:ext cx="96291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27015" algn="l"/>
              </a:tabLst>
            </a:pPr>
            <a:r>
              <a:rPr sz="3200" dirty="0">
                <a:solidFill>
                  <a:srgbClr val="FFFFFF"/>
                </a:solidFill>
                <a:latin typeface="Segoe UI Semibold"/>
                <a:cs typeface="Segoe UI Semibold"/>
              </a:rPr>
              <a:t>Grant</a:t>
            </a:r>
            <a:r>
              <a:rPr sz="3200" spc="-10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component</a:t>
            </a:r>
            <a:r>
              <a:rPr sz="3200" dirty="0">
                <a:solidFill>
                  <a:srgbClr val="FFFFFF"/>
                </a:solidFill>
                <a:latin typeface="Segoe UI Semibold"/>
                <a:cs typeface="Segoe UI Semibold"/>
              </a:rPr>
              <a:t>	Investment</a:t>
            </a:r>
            <a:r>
              <a:rPr sz="3200" spc="-6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component</a:t>
            </a:r>
            <a:endParaRPr sz="3200">
              <a:latin typeface="Segoe UI Semibold"/>
              <a:cs typeface="Segoe UI 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07395" y="2467355"/>
            <a:ext cx="615950" cy="3079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286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8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277620"/>
            <a:chOff x="0" y="0"/>
            <a:chExt cx="12192000" cy="12776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277620"/>
            </a:xfrm>
            <a:custGeom>
              <a:avLst/>
              <a:gdLst/>
              <a:ahLst/>
              <a:cxnLst/>
              <a:rect l="l" t="t" r="r" b="b"/>
              <a:pathLst>
                <a:path w="12192000" h="1277620">
                  <a:moveTo>
                    <a:pt x="12192000" y="0"/>
                  </a:moveTo>
                  <a:lnTo>
                    <a:pt x="0" y="0"/>
                  </a:lnTo>
                  <a:lnTo>
                    <a:pt x="0" y="1277112"/>
                  </a:lnTo>
                  <a:lnTo>
                    <a:pt x="12192000" y="127711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73056" y="327659"/>
              <a:ext cx="1799844" cy="60502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5104" y="4732018"/>
            <a:ext cx="2596896" cy="212597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776716" y="6769607"/>
            <a:ext cx="643255" cy="88900"/>
          </a:xfrm>
          <a:custGeom>
            <a:avLst/>
            <a:gdLst/>
            <a:ahLst/>
            <a:cxnLst/>
            <a:rect l="l" t="t" r="r" b="b"/>
            <a:pathLst>
              <a:path w="643254" h="88900">
                <a:moveTo>
                  <a:pt x="643127" y="0"/>
                </a:moveTo>
                <a:lnTo>
                  <a:pt x="0" y="0"/>
                </a:lnTo>
                <a:lnTo>
                  <a:pt x="0" y="88392"/>
                </a:lnTo>
                <a:lnTo>
                  <a:pt x="643127" y="88392"/>
                </a:lnTo>
                <a:lnTo>
                  <a:pt x="643127" y="0"/>
                </a:lnTo>
                <a:close/>
              </a:path>
            </a:pathLst>
          </a:custGeom>
          <a:solidFill>
            <a:srgbClr val="55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39528" y="5500115"/>
            <a:ext cx="807720" cy="265430"/>
          </a:xfrm>
          <a:custGeom>
            <a:avLst/>
            <a:gdLst/>
            <a:ahLst/>
            <a:cxnLst/>
            <a:rect l="l" t="t" r="r" b="b"/>
            <a:pathLst>
              <a:path w="807720" h="265429">
                <a:moveTo>
                  <a:pt x="807720" y="0"/>
                </a:moveTo>
                <a:lnTo>
                  <a:pt x="0" y="0"/>
                </a:lnTo>
                <a:lnTo>
                  <a:pt x="0" y="265176"/>
                </a:lnTo>
                <a:lnTo>
                  <a:pt x="807720" y="265176"/>
                </a:lnTo>
                <a:lnTo>
                  <a:pt x="807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163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1b.</a:t>
            </a:r>
            <a:r>
              <a:rPr sz="3500" spc="-6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Grant</a:t>
            </a:r>
            <a:r>
              <a:rPr sz="3500" spc="-8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agreement</a:t>
            </a:r>
            <a:r>
              <a:rPr sz="3500" spc="-7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preparation:</a:t>
            </a:r>
            <a:r>
              <a:rPr sz="3500" spc="-7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lump</a:t>
            </a:r>
            <a:r>
              <a:rPr sz="3500" spc="-85" dirty="0">
                <a:latin typeface="Segoe UI Semibold"/>
                <a:cs typeface="Segoe UI Semibold"/>
              </a:rPr>
              <a:t> </a:t>
            </a:r>
            <a:r>
              <a:rPr sz="3500" spc="-20" dirty="0">
                <a:latin typeface="Segoe UI Semibold"/>
                <a:cs typeface="Segoe UI Semibold"/>
              </a:rPr>
              <a:t>sums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827" y="1643252"/>
            <a:ext cx="10824210" cy="46113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9265" marR="5080" indent="-457200">
              <a:lnSpc>
                <a:spcPts val="3020"/>
              </a:lnSpc>
              <a:spcBef>
                <a:spcPts val="48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Simplification</a:t>
            </a:r>
            <a:r>
              <a:rPr sz="28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8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EU</a:t>
            </a:r>
            <a:r>
              <a:rPr sz="28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funding</a:t>
            </a:r>
            <a:r>
              <a:rPr sz="28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via</a:t>
            </a:r>
            <a:r>
              <a:rPr sz="28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lump</a:t>
            </a:r>
            <a:r>
              <a:rPr sz="28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sums:</a:t>
            </a:r>
            <a:r>
              <a:rPr sz="28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remove</a:t>
            </a:r>
            <a:r>
              <a:rPr sz="28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all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2C2C2C"/>
                </a:solidFill>
                <a:latin typeface="Segoe UI"/>
                <a:cs typeface="Segoe UI"/>
              </a:rPr>
              <a:t>obligations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on</a:t>
            </a:r>
            <a:r>
              <a:rPr sz="28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actual</a:t>
            </a:r>
            <a:r>
              <a:rPr sz="28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cost</a:t>
            </a:r>
            <a:r>
              <a:rPr sz="28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reporting</a:t>
            </a:r>
            <a:r>
              <a:rPr sz="28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financial</a:t>
            </a:r>
            <a:r>
              <a:rPr sz="28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2C2C2C"/>
                </a:solidFill>
                <a:latin typeface="Segoe UI"/>
                <a:cs typeface="Segoe UI"/>
              </a:rPr>
              <a:t>ex-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post</a:t>
            </a:r>
            <a:r>
              <a:rPr sz="2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audits</a:t>
            </a:r>
            <a:r>
              <a:rPr sz="28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Segoe UI"/>
                <a:cs typeface="Segoe UI"/>
              </a:rPr>
              <a:t>BUT</a:t>
            </a:r>
            <a:endParaRPr sz="2800">
              <a:latin typeface="Segoe UI"/>
              <a:cs typeface="Segoe UI"/>
            </a:endParaRPr>
          </a:p>
          <a:p>
            <a:pPr marL="469265" marR="163830" indent="-457200">
              <a:lnSpc>
                <a:spcPts val="3020"/>
              </a:lnSpc>
              <a:spcBef>
                <a:spcPts val="241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Importance</a:t>
            </a:r>
            <a:r>
              <a:rPr sz="28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8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lump</a:t>
            </a:r>
            <a:r>
              <a:rPr sz="28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sum</a:t>
            </a:r>
            <a:r>
              <a:rPr sz="28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evaluation</a:t>
            </a:r>
            <a:r>
              <a:rPr sz="2800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8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2C2C2C"/>
                </a:solidFill>
                <a:latin typeface="Segoe UI"/>
                <a:cs typeface="Segoe UI"/>
              </a:rPr>
              <a:t>clarifications/corrections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8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be</a:t>
            </a:r>
            <a:r>
              <a:rPr sz="28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made</a:t>
            </a:r>
            <a:r>
              <a:rPr sz="28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during</a:t>
            </a:r>
            <a:r>
              <a:rPr sz="28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grant</a:t>
            </a:r>
            <a:r>
              <a:rPr sz="28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agreement</a:t>
            </a:r>
            <a:r>
              <a:rPr sz="28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2C2C2C"/>
                </a:solidFill>
                <a:latin typeface="Segoe UI"/>
                <a:cs typeface="Segoe UI"/>
              </a:rPr>
              <a:t>preparation.</a:t>
            </a:r>
            <a:endParaRPr sz="2800">
              <a:latin typeface="Segoe UI"/>
              <a:cs typeface="Segoe UI"/>
            </a:endParaRPr>
          </a:p>
          <a:p>
            <a:pPr marL="467359" marR="423545" indent="-455295" algn="just">
              <a:lnSpc>
                <a:spcPts val="3020"/>
              </a:lnSpc>
              <a:spcBef>
                <a:spcPts val="241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8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‘</a:t>
            </a:r>
            <a:r>
              <a:rPr sz="2800" b="1" dirty="0">
                <a:solidFill>
                  <a:srgbClr val="2C2C2C"/>
                </a:solidFill>
                <a:latin typeface="Segoe UI"/>
                <a:cs typeface="Segoe UI"/>
              </a:rPr>
              <a:t>no</a:t>
            </a:r>
            <a:r>
              <a:rPr sz="2800" b="1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2C2C2C"/>
                </a:solidFill>
                <a:latin typeface="Segoe UI"/>
                <a:cs typeface="Segoe UI"/>
              </a:rPr>
              <a:t>negotiation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’</a:t>
            </a:r>
            <a:r>
              <a:rPr sz="28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principle</a:t>
            </a:r>
            <a:r>
              <a:rPr sz="28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applies.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grant</a:t>
            </a:r>
            <a:r>
              <a:rPr sz="28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2C2C2C"/>
                </a:solidFill>
                <a:latin typeface="Segoe UI"/>
                <a:cs typeface="Segoe UI"/>
              </a:rPr>
              <a:t>agreements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25" dirty="0">
                <a:solidFill>
                  <a:srgbClr val="2C2C2C"/>
                </a:solidFill>
                <a:latin typeface="Segoe UI"/>
                <a:cs typeface="Segoe UI"/>
              </a:rPr>
              <a:t>is 	</a:t>
            </a:r>
            <a:r>
              <a:rPr sz="2800" spc="-10" dirty="0">
                <a:solidFill>
                  <a:srgbClr val="2C2C2C"/>
                </a:solidFill>
                <a:latin typeface="Segoe UI"/>
                <a:cs typeface="Segoe UI"/>
              </a:rPr>
              <a:t>prepared</a:t>
            </a:r>
            <a:r>
              <a:rPr sz="28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on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basis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800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proposal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you</a:t>
            </a:r>
            <a:r>
              <a:rPr sz="28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submitted.</a:t>
            </a:r>
            <a:r>
              <a:rPr sz="28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2C2C2C"/>
                </a:solidFill>
                <a:latin typeface="Segoe UI"/>
                <a:cs typeface="Segoe UI"/>
              </a:rPr>
              <a:t>However, 	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some</a:t>
            </a:r>
            <a:r>
              <a:rPr sz="28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changes</a:t>
            </a:r>
            <a:r>
              <a:rPr sz="28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might</a:t>
            </a:r>
            <a:r>
              <a:rPr sz="28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2C2C2C"/>
                </a:solidFill>
                <a:latin typeface="Segoe UI"/>
                <a:cs typeface="Segoe UI"/>
              </a:rPr>
              <a:t>be</a:t>
            </a:r>
            <a:r>
              <a:rPr sz="28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2C2C2C"/>
                </a:solidFill>
                <a:latin typeface="Segoe UI"/>
                <a:cs typeface="Segoe UI"/>
              </a:rPr>
              <a:t>necessary:</a:t>
            </a:r>
            <a:endParaRPr sz="2800">
              <a:latin typeface="Segoe UI"/>
              <a:cs typeface="Segoe UI"/>
            </a:endParaRPr>
          </a:p>
          <a:p>
            <a:pPr marL="548640">
              <a:lnSpc>
                <a:spcPct val="100000"/>
              </a:lnSpc>
              <a:spcBef>
                <a:spcPts val="2050"/>
              </a:spcBef>
            </a:pPr>
            <a:r>
              <a:rPr sz="2000" dirty="0">
                <a:solidFill>
                  <a:srgbClr val="CD2C2D"/>
                </a:solidFill>
                <a:latin typeface="Courier New"/>
                <a:cs typeface="Courier New"/>
              </a:rPr>
              <a:t>o</a:t>
            </a:r>
            <a:r>
              <a:rPr sz="2000" spc="-300" dirty="0">
                <a:solidFill>
                  <a:srgbClr val="CD2C2D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correcting</a:t>
            </a:r>
            <a:r>
              <a:rPr sz="20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obvious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errors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inconsistencies</a:t>
            </a:r>
            <a:endParaRPr sz="2000">
              <a:latin typeface="Segoe UI"/>
              <a:cs typeface="Segoe UI"/>
            </a:endParaRPr>
          </a:p>
          <a:p>
            <a:pPr marL="548640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solidFill>
                  <a:srgbClr val="CD2C2D"/>
                </a:solidFill>
                <a:latin typeface="Courier New"/>
                <a:cs typeface="Courier New"/>
              </a:rPr>
              <a:t>o</a:t>
            </a:r>
            <a:r>
              <a:rPr sz="2000" spc="-300" dirty="0">
                <a:solidFill>
                  <a:srgbClr val="CD2C2D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other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changes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necessary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comply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applicable</a:t>
            </a:r>
            <a:r>
              <a:rPr sz="20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rules</a:t>
            </a:r>
            <a:endParaRPr sz="2000">
              <a:latin typeface="Segoe UI"/>
              <a:cs typeface="Segoe UI"/>
            </a:endParaRPr>
          </a:p>
          <a:p>
            <a:pPr marL="548640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solidFill>
                  <a:srgbClr val="CD2C2D"/>
                </a:solidFill>
                <a:latin typeface="Courier New"/>
                <a:cs typeface="Courier New"/>
              </a:rPr>
              <a:t>o</a:t>
            </a:r>
            <a:r>
              <a:rPr sz="2000" spc="-300" dirty="0">
                <a:solidFill>
                  <a:srgbClr val="CD2C2D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adjustment</a:t>
            </a:r>
            <a:r>
              <a:rPr sz="20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lump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sum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amount</a:t>
            </a:r>
            <a:r>
              <a:rPr sz="20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specified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Evaluation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Result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Letter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907" y="1636598"/>
            <a:ext cx="11267440" cy="49041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69900" marR="212725" indent="-457200">
              <a:lnSpc>
                <a:spcPts val="2590"/>
              </a:lnSpc>
              <a:spcBef>
                <a:spcPts val="430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Objective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: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Not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re-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evaluation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but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provide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Fund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Advisor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all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the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necessary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information</a:t>
            </a:r>
            <a:r>
              <a:rPr sz="24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make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informed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decision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on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proposed technology.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ts val="2735"/>
              </a:lnSpc>
              <a:spcBef>
                <a:spcPts val="208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It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is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essential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element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Due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Diligence</a:t>
            </a:r>
            <a:r>
              <a:rPr sz="2400" spc="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endParaRPr sz="2400">
              <a:latin typeface="Segoe UI"/>
              <a:cs typeface="Segoe UI"/>
            </a:endParaRPr>
          </a:p>
          <a:p>
            <a:pPr marL="469900">
              <a:lnSpc>
                <a:spcPts val="2735"/>
              </a:lnSpc>
            </a:pP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Recommendation</a:t>
            </a:r>
            <a:endParaRPr sz="2400">
              <a:latin typeface="Segoe UI"/>
              <a:cs typeface="Segoe UI"/>
            </a:endParaRPr>
          </a:p>
          <a:p>
            <a:pPr marL="469900" marR="280035" indent="-457200">
              <a:lnSpc>
                <a:spcPts val="2590"/>
              </a:lnSpc>
              <a:spcBef>
                <a:spcPts val="2440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Experts</a:t>
            </a:r>
            <a:r>
              <a:rPr sz="2400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selected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from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large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database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their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technological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background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and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affiliation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4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business</a:t>
            </a:r>
            <a:endParaRPr sz="2400">
              <a:latin typeface="Segoe UI"/>
              <a:cs typeface="Segoe UI"/>
            </a:endParaRPr>
          </a:p>
          <a:p>
            <a:pPr marL="469900" marR="637540" indent="-457200">
              <a:lnSpc>
                <a:spcPts val="2590"/>
              </a:lnSpc>
              <a:spcBef>
                <a:spcPts val="2405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independent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critical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report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make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it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trustful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document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that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can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be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useful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attract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other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potential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co-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investors</a:t>
            </a:r>
            <a:endParaRPr sz="2400">
              <a:latin typeface="Segoe UI"/>
              <a:cs typeface="Segoe UI"/>
            </a:endParaRPr>
          </a:p>
          <a:p>
            <a:pPr marL="469900" marR="5080" indent="-457200">
              <a:lnSpc>
                <a:spcPts val="2590"/>
              </a:lnSpc>
              <a:spcBef>
                <a:spcPts val="2405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Scope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:</a:t>
            </a:r>
            <a:r>
              <a:rPr sz="24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Strong</a:t>
            </a:r>
            <a:r>
              <a:rPr sz="24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focus</a:t>
            </a:r>
            <a:r>
              <a:rPr sz="2400" b="1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on</a:t>
            </a:r>
            <a:r>
              <a:rPr sz="2400" b="1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b="1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technology</a:t>
            </a:r>
            <a:r>
              <a:rPr sz="2400" b="1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(validity,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protection,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attributes,</a:t>
            </a:r>
            <a:r>
              <a:rPr sz="24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etc.)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but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also</a:t>
            </a:r>
            <a:r>
              <a:rPr sz="24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on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market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(competition,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positioning,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opportunities,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etc.)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5907" y="315849"/>
            <a:ext cx="856297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Segoe UI Semibold"/>
                <a:cs typeface="Segoe UI Semibold"/>
              </a:rPr>
              <a:t>2.</a:t>
            </a:r>
            <a:r>
              <a:rPr sz="3200" spc="-50" dirty="0">
                <a:latin typeface="Segoe UI Semibold"/>
                <a:cs typeface="Segoe UI Semibold"/>
              </a:rPr>
              <a:t> </a:t>
            </a:r>
            <a:r>
              <a:rPr sz="3200" spc="-25" dirty="0">
                <a:latin typeface="Segoe UI Semibold"/>
                <a:cs typeface="Segoe UI Semibold"/>
              </a:rPr>
              <a:t>Technology</a:t>
            </a:r>
            <a:r>
              <a:rPr sz="3200" spc="-5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Due</a:t>
            </a:r>
            <a:r>
              <a:rPr sz="3200" spc="-4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Diligence</a:t>
            </a:r>
            <a:r>
              <a:rPr sz="3200" spc="-85" dirty="0">
                <a:latin typeface="Segoe UI Semibold"/>
                <a:cs typeface="Segoe UI Semibold"/>
              </a:rPr>
              <a:t> </a:t>
            </a:r>
            <a:r>
              <a:rPr sz="3200" dirty="0">
                <a:latin typeface="Segoe UI Semibold"/>
                <a:cs typeface="Segoe UI Semibold"/>
              </a:rPr>
              <a:t>(TDD):</a:t>
            </a:r>
            <a:r>
              <a:rPr sz="3200" spc="-55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Objectives </a:t>
            </a:r>
            <a:r>
              <a:rPr sz="3200" dirty="0">
                <a:latin typeface="Segoe UI Semibold"/>
                <a:cs typeface="Segoe UI Semibold"/>
              </a:rPr>
              <a:t>and</a:t>
            </a:r>
            <a:r>
              <a:rPr sz="3200" spc="-20" dirty="0">
                <a:latin typeface="Segoe UI Semibold"/>
                <a:cs typeface="Segoe UI Semibold"/>
              </a:rPr>
              <a:t> </a:t>
            </a:r>
            <a:r>
              <a:rPr sz="3200" spc="-10" dirty="0">
                <a:latin typeface="Segoe UI Semibold"/>
                <a:cs typeface="Segoe UI Semibold"/>
              </a:rPr>
              <a:t>scope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1822780"/>
            <a:ext cx="10749915" cy="3821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Purpose</a:t>
            </a:r>
            <a:r>
              <a:rPr sz="2400" b="1" dirty="0">
                <a:solidFill>
                  <a:srgbClr val="2C2C2C"/>
                </a:solidFill>
                <a:latin typeface="Arial"/>
                <a:cs typeface="Arial"/>
              </a:rPr>
              <a:t>:</a:t>
            </a:r>
            <a:r>
              <a:rPr sz="2400" b="1" spc="-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Evaluate</a:t>
            </a:r>
            <a:r>
              <a:rPr sz="2400" spc="-3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the</a:t>
            </a:r>
            <a:r>
              <a:rPr sz="2400" spc="-4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progress</a:t>
            </a:r>
            <a:r>
              <a:rPr sz="2400" spc="-4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of</a:t>
            </a:r>
            <a:r>
              <a:rPr sz="2400" spc="-4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the</a:t>
            </a:r>
            <a:r>
              <a:rPr sz="2400" spc="-6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Arial MT"/>
                <a:cs typeface="Arial MT"/>
              </a:rPr>
              <a:t>project</a:t>
            </a:r>
            <a:endParaRPr sz="2400">
              <a:latin typeface="Arial MT"/>
              <a:cs typeface="Arial MT"/>
            </a:endParaRPr>
          </a:p>
          <a:p>
            <a:pPr marL="469900" marR="669290" indent="-457200">
              <a:lnSpc>
                <a:spcPct val="150100"/>
              </a:lnSpc>
              <a:spcBef>
                <a:spcPts val="1800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Actors</a:t>
            </a:r>
            <a:r>
              <a:rPr sz="2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involved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:</a:t>
            </a:r>
            <a:r>
              <a:rPr sz="2400" spc="-10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Possibility</a:t>
            </a:r>
            <a:r>
              <a:rPr sz="2400" spc="-3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of</a:t>
            </a:r>
            <a:r>
              <a:rPr sz="2400" spc="-7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assistance</a:t>
            </a:r>
            <a:r>
              <a:rPr sz="2400" spc="-6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of</a:t>
            </a:r>
            <a:r>
              <a:rPr sz="2400" spc="-7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external</a:t>
            </a:r>
            <a:r>
              <a:rPr sz="2400" spc="-6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Arial MT"/>
                <a:cs typeface="Arial MT"/>
              </a:rPr>
              <a:t>experts/monitors,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Programme</a:t>
            </a:r>
            <a:r>
              <a:rPr sz="2400" spc="-9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managers,</a:t>
            </a:r>
            <a:r>
              <a:rPr sz="2400" spc="-9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Financial</a:t>
            </a:r>
            <a:r>
              <a:rPr sz="2400" spc="-6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Officers</a:t>
            </a:r>
            <a:r>
              <a:rPr sz="2400" spc="-9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and</a:t>
            </a:r>
            <a:r>
              <a:rPr sz="2400" spc="-9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EIB</a:t>
            </a:r>
            <a:r>
              <a:rPr sz="2400" spc="-10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Arial MT"/>
                <a:cs typeface="Arial MT"/>
              </a:rPr>
              <a:t>officers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buClr>
                <a:srgbClr val="CC2E2E"/>
              </a:buClr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Timing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:</a:t>
            </a:r>
            <a:r>
              <a:rPr sz="2400" spc="-7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Regularly</a:t>
            </a:r>
            <a:r>
              <a:rPr sz="2400" spc="-1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and</a:t>
            </a:r>
            <a:r>
              <a:rPr sz="2400" spc="-3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at</a:t>
            </a:r>
            <a:r>
              <a:rPr sz="2400" spc="-4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least</a:t>
            </a:r>
            <a:r>
              <a:rPr sz="2400" spc="-4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at</a:t>
            </a:r>
            <a:r>
              <a:rPr sz="2400" spc="-3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Arial MT"/>
                <a:cs typeface="Arial MT"/>
              </a:rPr>
              <a:t>mid-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term</a:t>
            </a:r>
            <a:r>
              <a:rPr sz="2400" spc="-6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and</a:t>
            </a:r>
            <a:r>
              <a:rPr sz="2400" spc="-3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before</a:t>
            </a:r>
            <a:r>
              <a:rPr sz="2400" spc="-4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the</a:t>
            </a:r>
            <a:r>
              <a:rPr sz="2400" spc="-5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end</a:t>
            </a:r>
            <a:r>
              <a:rPr sz="2400" spc="-4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of</a:t>
            </a:r>
            <a:r>
              <a:rPr sz="2400" spc="-4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the</a:t>
            </a:r>
            <a:r>
              <a:rPr sz="2400" spc="-5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Arial MT"/>
                <a:cs typeface="Arial MT"/>
              </a:rPr>
              <a:t>project</a:t>
            </a:r>
            <a:endParaRPr sz="2400">
              <a:latin typeface="Arial MT"/>
              <a:cs typeface="Arial MT"/>
            </a:endParaRPr>
          </a:p>
          <a:p>
            <a:pPr marL="469900" marR="5080" indent="-457200">
              <a:lnSpc>
                <a:spcPct val="150000"/>
              </a:lnSpc>
              <a:spcBef>
                <a:spcPts val="1805"/>
              </a:spcBef>
              <a:buClr>
                <a:srgbClr val="CC2E2E"/>
              </a:buClr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For</a:t>
            </a:r>
            <a:r>
              <a:rPr sz="2400" spc="-6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progress</a:t>
            </a:r>
            <a:r>
              <a:rPr sz="24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meetings</a:t>
            </a:r>
            <a:r>
              <a:rPr sz="2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linked</a:t>
            </a:r>
            <a:r>
              <a:rPr sz="24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24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prefinancing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:</a:t>
            </a:r>
            <a:r>
              <a:rPr sz="2400" spc="-7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no</a:t>
            </a:r>
            <a:r>
              <a:rPr sz="2400" spc="-3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financial</a:t>
            </a:r>
            <a:r>
              <a:rPr sz="2400" spc="-3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reports</a:t>
            </a:r>
            <a:r>
              <a:rPr sz="2400" spc="-4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or</a:t>
            </a:r>
            <a:r>
              <a:rPr sz="2400" spc="-4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Arial MT"/>
                <a:cs typeface="Arial MT"/>
              </a:rPr>
              <a:t>cost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declaration</a:t>
            </a:r>
            <a:r>
              <a:rPr sz="2400" spc="-3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–</a:t>
            </a:r>
            <a:r>
              <a:rPr sz="2400" spc="-4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only</a:t>
            </a:r>
            <a:r>
              <a:rPr sz="2400" spc="-4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a</a:t>
            </a:r>
            <a:r>
              <a:rPr sz="2400" spc="-5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statement</a:t>
            </a:r>
            <a:r>
              <a:rPr sz="2400" spc="-6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on</a:t>
            </a:r>
            <a:r>
              <a:rPr sz="2400" spc="-5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the</a:t>
            </a:r>
            <a:r>
              <a:rPr sz="2400" spc="-6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use</a:t>
            </a:r>
            <a:r>
              <a:rPr sz="2400" spc="-40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of</a:t>
            </a:r>
            <a:r>
              <a:rPr sz="2400" spc="-6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the</a:t>
            </a:r>
            <a:r>
              <a:rPr sz="2400" spc="-4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C2C2C"/>
                </a:solidFill>
                <a:latin typeface="Arial MT"/>
                <a:cs typeface="Arial MT"/>
              </a:rPr>
              <a:t>previous</a:t>
            </a:r>
            <a:r>
              <a:rPr sz="2400" spc="-35" dirty="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Arial MT"/>
                <a:cs typeface="Arial MT"/>
              </a:rPr>
              <a:t>pre-financing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857885" marR="5080" indent="-809625">
              <a:lnSpc>
                <a:spcPts val="3890"/>
              </a:lnSpc>
              <a:spcBef>
                <a:spcPts val="590"/>
              </a:spcBef>
            </a:pPr>
            <a:r>
              <a:rPr sz="3600" dirty="0">
                <a:latin typeface="Segoe UI Semibold"/>
                <a:cs typeface="Segoe UI Semibold"/>
              </a:rPr>
              <a:t>3a.</a:t>
            </a:r>
            <a:r>
              <a:rPr sz="3600" spc="-8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Key</a:t>
            </a:r>
            <a:r>
              <a:rPr sz="3600" spc="-7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provisions</a:t>
            </a:r>
            <a:r>
              <a:rPr sz="3600" spc="-6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applicable</a:t>
            </a:r>
            <a:r>
              <a:rPr sz="3600" spc="-7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during</a:t>
            </a:r>
            <a:r>
              <a:rPr sz="3600" spc="-6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the</a:t>
            </a:r>
            <a:r>
              <a:rPr sz="3600" spc="-60" dirty="0">
                <a:latin typeface="Segoe UI Semibold"/>
                <a:cs typeface="Segoe UI Semibold"/>
              </a:rPr>
              <a:t> </a:t>
            </a:r>
            <a:r>
              <a:rPr sz="3600" spc="-20" dirty="0">
                <a:latin typeface="Segoe UI Semibold"/>
                <a:cs typeface="Segoe UI Semibold"/>
              </a:rPr>
              <a:t>life </a:t>
            </a:r>
            <a:r>
              <a:rPr sz="3600" dirty="0">
                <a:latin typeface="Segoe UI Semibold"/>
                <a:cs typeface="Segoe UI Semibold"/>
              </a:rPr>
              <a:t>of</a:t>
            </a:r>
            <a:r>
              <a:rPr sz="3600" spc="-9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the</a:t>
            </a:r>
            <a:r>
              <a:rPr sz="3600" spc="-9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grant</a:t>
            </a:r>
            <a:r>
              <a:rPr sz="3600" spc="-8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–</a:t>
            </a:r>
            <a:r>
              <a:rPr sz="3600" spc="-9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The</a:t>
            </a:r>
            <a:r>
              <a:rPr sz="3600" spc="-8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progress</a:t>
            </a:r>
            <a:r>
              <a:rPr sz="3600" spc="-75" dirty="0">
                <a:latin typeface="Segoe UI Semibold"/>
                <a:cs typeface="Segoe UI Semibold"/>
              </a:rPr>
              <a:t> </a:t>
            </a:r>
            <a:r>
              <a:rPr sz="3600" spc="-10" dirty="0">
                <a:latin typeface="Segoe UI Semibold"/>
                <a:cs typeface="Segoe UI Semibold"/>
              </a:rPr>
              <a:t>meetings</a:t>
            </a:r>
            <a:endParaRPr sz="36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662" y="1632966"/>
            <a:ext cx="10722610" cy="410146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20"/>
              </a:spcBef>
              <a:buClr>
                <a:srgbClr val="CC2E2E"/>
              </a:buClr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Within</a:t>
            </a:r>
            <a:r>
              <a:rPr sz="2400" spc="-5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60</a:t>
            </a:r>
            <a:r>
              <a:rPr sz="24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days</a:t>
            </a:r>
            <a:r>
              <a:rPr sz="24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following</a:t>
            </a:r>
            <a:r>
              <a:rPr sz="2400" spc="-6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end</a:t>
            </a:r>
            <a:r>
              <a:rPr sz="24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reporting</a:t>
            </a:r>
            <a:r>
              <a:rPr sz="24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Calibri"/>
                <a:cs typeface="Calibri"/>
              </a:rPr>
              <a:t>period.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25"/>
              </a:spcBef>
              <a:buClr>
                <a:srgbClr val="CC2E2E"/>
              </a:buClr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Assessed</a:t>
            </a:r>
            <a:r>
              <a:rPr sz="24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by</a:t>
            </a:r>
            <a:r>
              <a:rPr sz="24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EU</a:t>
            </a:r>
            <a:r>
              <a:rPr sz="24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within</a:t>
            </a:r>
            <a:r>
              <a:rPr sz="24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90</a:t>
            </a:r>
            <a:r>
              <a:rPr sz="2400" spc="-6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Calibri"/>
                <a:cs typeface="Calibri"/>
              </a:rPr>
              <a:t>days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25"/>
              </a:spcBef>
              <a:buClr>
                <a:srgbClr val="CC2E2E"/>
              </a:buClr>
              <a:buFont typeface="Arial MT"/>
              <a:buChar char="•"/>
              <a:tabLst>
                <a:tab pos="354965" algn="l"/>
              </a:tabLst>
            </a:pPr>
            <a:r>
              <a:rPr sz="2400" b="1" dirty="0">
                <a:solidFill>
                  <a:srgbClr val="2C2C2C"/>
                </a:solidFill>
                <a:latin typeface="Calibri"/>
                <a:cs typeface="Calibri"/>
              </a:rPr>
              <a:t>The</a:t>
            </a:r>
            <a:r>
              <a:rPr sz="2400" b="1" spc="-2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Calibri"/>
                <a:cs typeface="Calibri"/>
              </a:rPr>
              <a:t>final</a:t>
            </a:r>
            <a:r>
              <a:rPr sz="2400" b="1" spc="-1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Calibri"/>
                <a:cs typeface="Calibri"/>
              </a:rPr>
              <a:t>report:</a:t>
            </a:r>
            <a:endParaRPr sz="2400">
              <a:latin typeface="Calibri"/>
              <a:cs typeface="Calibri"/>
            </a:endParaRPr>
          </a:p>
          <a:p>
            <a:pPr marL="499745" marR="608965" lvl="1" indent="-178435">
              <a:lnSpc>
                <a:spcPts val="1920"/>
              </a:lnSpc>
              <a:spcBef>
                <a:spcPts val="600"/>
              </a:spcBef>
              <a:buClr>
                <a:srgbClr val="C00000"/>
              </a:buClr>
              <a:buFont typeface="Arial MT"/>
              <a:buChar char="•"/>
              <a:tabLst>
                <a:tab pos="501650" algn="l"/>
              </a:tabLst>
            </a:pPr>
            <a:r>
              <a:rPr sz="2000" spc="-25" dirty="0">
                <a:solidFill>
                  <a:srgbClr val="2C2C2C"/>
                </a:solidFill>
                <a:latin typeface="Calibri"/>
                <a:cs typeface="Calibri"/>
              </a:rPr>
              <a:t>Technical</a:t>
            </a:r>
            <a:r>
              <a:rPr sz="20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report-</a:t>
            </a:r>
            <a:r>
              <a:rPr sz="20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it</a:t>
            </a:r>
            <a:r>
              <a:rPr sz="20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is</a:t>
            </a:r>
            <a:r>
              <a:rPr sz="20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possible</a:t>
            </a:r>
            <a:r>
              <a:rPr sz="2000" spc="-4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declare</a:t>
            </a:r>
            <a:r>
              <a:rPr sz="20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Partially</a:t>
            </a:r>
            <a:r>
              <a:rPr sz="2000" spc="-1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Completed</a:t>
            </a:r>
            <a:r>
              <a:rPr sz="20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work</a:t>
            </a:r>
            <a:r>
              <a:rPr sz="2000" spc="-6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Calibri"/>
                <a:cs typeface="Calibri"/>
              </a:rPr>
              <a:t>packages,</a:t>
            </a:r>
            <a:r>
              <a:rPr sz="2000" spc="-6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and</a:t>
            </a:r>
            <a:r>
              <a:rPr sz="20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enter</a:t>
            </a:r>
            <a:r>
              <a:rPr sz="20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C2C2C"/>
                </a:solidFill>
                <a:latin typeface="Calibri"/>
                <a:cs typeface="Calibri"/>
              </a:rPr>
              <a:t>the 	</a:t>
            </a:r>
            <a:r>
              <a:rPr sz="2000" spc="-10" dirty="0">
                <a:solidFill>
                  <a:srgbClr val="2C2C2C"/>
                </a:solidFill>
                <a:latin typeface="Calibri"/>
                <a:cs typeface="Calibri"/>
              </a:rPr>
              <a:t>percentage</a:t>
            </a:r>
            <a:r>
              <a:rPr sz="2000" spc="-5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of</a:t>
            </a:r>
            <a:r>
              <a:rPr sz="20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completion.</a:t>
            </a:r>
            <a:r>
              <a:rPr sz="2000" spc="-5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The</a:t>
            </a:r>
            <a:r>
              <a:rPr sz="20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Calibri"/>
                <a:cs typeface="Calibri"/>
              </a:rPr>
              <a:t>percentage</a:t>
            </a:r>
            <a:r>
              <a:rPr sz="20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completion</a:t>
            </a:r>
            <a:r>
              <a:rPr sz="20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may</a:t>
            </a:r>
            <a:r>
              <a:rPr sz="20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also</a:t>
            </a:r>
            <a:r>
              <a:rPr sz="2000" spc="-4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be</a:t>
            </a:r>
            <a:r>
              <a:rPr sz="2000" spc="-4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challenged</a:t>
            </a:r>
            <a:r>
              <a:rPr sz="2000" spc="-6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by</a:t>
            </a:r>
            <a:r>
              <a:rPr sz="20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Calibri"/>
                <a:cs typeface="Calibri"/>
              </a:rPr>
              <a:t>EISMEA.</a:t>
            </a:r>
            <a:endParaRPr sz="2000">
              <a:latin typeface="Calibri"/>
              <a:cs typeface="Calibri"/>
            </a:endParaRPr>
          </a:p>
          <a:p>
            <a:pPr marL="500380" lvl="1" indent="-178435">
              <a:lnSpc>
                <a:spcPct val="100000"/>
              </a:lnSpc>
              <a:spcBef>
                <a:spcPts val="140"/>
              </a:spcBef>
              <a:buClr>
                <a:srgbClr val="C00000"/>
              </a:buClr>
              <a:buFont typeface="Arial MT"/>
              <a:buChar char="•"/>
              <a:tabLst>
                <a:tab pos="500380" algn="l"/>
              </a:tabLst>
            </a:pP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No</a:t>
            </a:r>
            <a:r>
              <a:rPr sz="2000" spc="-6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more</a:t>
            </a:r>
            <a:r>
              <a:rPr sz="20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Calibri"/>
                <a:cs typeface="Calibri"/>
              </a:rPr>
              <a:t>Certificate</a:t>
            </a:r>
            <a:r>
              <a:rPr sz="2000" spc="-2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on</a:t>
            </a:r>
            <a:r>
              <a:rPr sz="20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C2C2C"/>
                </a:solidFill>
                <a:latin typeface="Calibri"/>
                <a:cs typeface="Calibri"/>
              </a:rPr>
              <a:t>Financial</a:t>
            </a:r>
            <a:r>
              <a:rPr sz="20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Calibri"/>
                <a:cs typeface="Calibri"/>
              </a:rPr>
              <a:t>Statements</a:t>
            </a:r>
            <a:r>
              <a:rPr sz="2000" spc="-1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Calibri"/>
                <a:cs typeface="Calibri"/>
              </a:rPr>
              <a:t>(CFS)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630"/>
              </a:spcBef>
              <a:buClr>
                <a:srgbClr val="C00000"/>
              </a:buClr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2300"/>
              </a:lnSpc>
              <a:buClr>
                <a:srgbClr val="CC2E2E"/>
              </a:buClr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2C2C2C"/>
                </a:solidFill>
                <a:latin typeface="Calibri"/>
                <a:cs typeface="Calibri"/>
              </a:rPr>
              <a:t>Final</a:t>
            </a:r>
            <a:r>
              <a:rPr sz="2400" b="1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Calibri"/>
                <a:cs typeface="Calibri"/>
              </a:rPr>
              <a:t>Payment</a:t>
            </a:r>
            <a:r>
              <a:rPr sz="2400" spc="-10" dirty="0">
                <a:solidFill>
                  <a:srgbClr val="2C2C2C"/>
                </a:solidFill>
                <a:latin typeface="Calibri"/>
                <a:cs typeface="Calibri"/>
              </a:rPr>
              <a:t>:</a:t>
            </a:r>
            <a:r>
              <a:rPr sz="2400" spc="-4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does</a:t>
            </a:r>
            <a:r>
              <a:rPr sz="24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not</a:t>
            </a:r>
            <a:r>
              <a:rPr sz="24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depend</a:t>
            </a:r>
            <a:r>
              <a:rPr sz="2400" spc="-3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on</a:t>
            </a:r>
            <a:r>
              <a:rPr sz="24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successful</a:t>
            </a:r>
            <a:r>
              <a:rPr sz="2400" spc="-4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outcome,</a:t>
            </a:r>
            <a:r>
              <a:rPr sz="2400" spc="-5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but</a:t>
            </a:r>
            <a:r>
              <a:rPr sz="24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on</a:t>
            </a:r>
            <a:r>
              <a:rPr sz="2400" spc="-45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C2C2C"/>
                </a:solidFill>
                <a:latin typeface="Calibri"/>
                <a:cs typeface="Calibri"/>
              </a:rPr>
              <a:t>completion</a:t>
            </a:r>
            <a:r>
              <a:rPr sz="2400" spc="-60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2C2C2C"/>
                </a:solidFill>
                <a:latin typeface="Calibri"/>
                <a:cs typeface="Calibri"/>
              </a:rPr>
              <a:t>activities.</a:t>
            </a:r>
            <a:endParaRPr sz="2400">
              <a:latin typeface="Calibri"/>
              <a:cs typeface="Calibri"/>
            </a:endParaRPr>
          </a:p>
          <a:p>
            <a:pPr marL="2023110">
              <a:lnSpc>
                <a:spcPct val="100000"/>
              </a:lnSpc>
              <a:spcBef>
                <a:spcPts val="125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Work</a:t>
            </a:r>
            <a:r>
              <a:rPr sz="24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package</a:t>
            </a:r>
            <a:r>
              <a:rPr sz="24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completed</a:t>
            </a:r>
            <a:r>
              <a:rPr sz="24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Wingdings"/>
                <a:cs typeface="Wingdings"/>
              </a:rPr>
              <a:t></a:t>
            </a:r>
            <a:r>
              <a:rPr sz="2400" spc="-1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payment</a:t>
            </a:r>
            <a:r>
              <a:rPr sz="2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done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857885" marR="5080" indent="-809625">
              <a:lnSpc>
                <a:spcPts val="3779"/>
              </a:lnSpc>
              <a:spcBef>
                <a:spcPts val="580"/>
              </a:spcBef>
            </a:pPr>
            <a:r>
              <a:rPr sz="3500" dirty="0">
                <a:latin typeface="Segoe UI Semibold"/>
                <a:cs typeface="Segoe UI Semibold"/>
              </a:rPr>
              <a:t>3b.</a:t>
            </a:r>
            <a:r>
              <a:rPr sz="3500" spc="-4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Key</a:t>
            </a:r>
            <a:r>
              <a:rPr sz="3500" spc="-5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provisions</a:t>
            </a:r>
            <a:r>
              <a:rPr sz="3500" spc="-6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applicable</a:t>
            </a:r>
            <a:r>
              <a:rPr sz="3500" spc="-3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during</a:t>
            </a:r>
            <a:r>
              <a:rPr sz="3500" spc="-5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the</a:t>
            </a:r>
            <a:r>
              <a:rPr sz="3500" spc="-55" dirty="0">
                <a:latin typeface="Segoe UI Semibold"/>
                <a:cs typeface="Segoe UI Semibold"/>
              </a:rPr>
              <a:t> </a:t>
            </a:r>
            <a:r>
              <a:rPr sz="3500" spc="-20" dirty="0">
                <a:latin typeface="Segoe UI Semibold"/>
                <a:cs typeface="Segoe UI Semibold"/>
              </a:rPr>
              <a:t>life </a:t>
            </a:r>
            <a:r>
              <a:rPr sz="3500" dirty="0">
                <a:latin typeface="Segoe UI Semibold"/>
                <a:cs typeface="Segoe UI Semibold"/>
              </a:rPr>
              <a:t>of</a:t>
            </a:r>
            <a:r>
              <a:rPr sz="3500" spc="-2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the</a:t>
            </a:r>
            <a:r>
              <a:rPr sz="3500" spc="-2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grant</a:t>
            </a:r>
            <a:r>
              <a:rPr sz="3500" spc="-3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–</a:t>
            </a:r>
            <a:r>
              <a:rPr sz="3500" spc="-1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the</a:t>
            </a:r>
            <a:r>
              <a:rPr sz="3500" spc="-2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Final</a:t>
            </a:r>
            <a:r>
              <a:rPr sz="3500" spc="-20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report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907" y="1853565"/>
            <a:ext cx="11322685" cy="452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ts val="2590"/>
              </a:lnSpc>
              <a:spcBef>
                <a:spcPts val="10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Keep</a:t>
            </a:r>
            <a:r>
              <a:rPr sz="24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records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supporting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documents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(up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5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years)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proving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that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work</a:t>
            </a:r>
            <a:endParaRPr sz="2400">
              <a:latin typeface="Segoe UI"/>
              <a:cs typeface="Segoe UI"/>
            </a:endParaRPr>
          </a:p>
          <a:p>
            <a:pPr marL="469900" marR="5080">
              <a:lnSpc>
                <a:spcPct val="80100"/>
              </a:lnSpc>
              <a:spcBef>
                <a:spcPts val="285"/>
              </a:spcBef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was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done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comply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national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law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regulation</a:t>
            </a:r>
            <a:r>
              <a:rPr sz="24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BUT</a:t>
            </a:r>
            <a:r>
              <a:rPr sz="2400" b="1" spc="-5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no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need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keep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time-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sheets,</a:t>
            </a:r>
            <a:r>
              <a:rPr sz="24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contracts,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invoices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any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document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proving</a:t>
            </a:r>
            <a:r>
              <a:rPr sz="24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actual</a:t>
            </a:r>
            <a:r>
              <a:rPr sz="24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20" dirty="0">
                <a:solidFill>
                  <a:srgbClr val="2C2C2C"/>
                </a:solidFill>
                <a:latin typeface="Segoe UI"/>
                <a:cs typeface="Segoe UI"/>
              </a:rPr>
              <a:t>cost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incurred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.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Keep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confidential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sensitive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information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up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5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years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after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final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payment.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935"/>
              </a:spcBef>
              <a:buClr>
                <a:srgbClr val="CC2E2E"/>
              </a:buClr>
              <a:buFont typeface="Arial MT"/>
              <a:buChar char="•"/>
            </a:pP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Project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reviews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up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2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years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after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final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payment.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15"/>
              </a:spcBef>
              <a:buClr>
                <a:srgbClr val="CC2E2E"/>
              </a:buClr>
              <a:buFont typeface="Arial MT"/>
              <a:buChar char="•"/>
            </a:pPr>
            <a:endParaRPr sz="2400">
              <a:latin typeface="Segoe UI"/>
              <a:cs typeface="Segoe UI"/>
            </a:endParaRPr>
          </a:p>
          <a:p>
            <a:pPr marL="469900" marR="318135" indent="-457200">
              <a:lnSpc>
                <a:spcPct val="80000"/>
              </a:lnSpc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Possible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audits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up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2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years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after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final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payment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only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on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proper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implementation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action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non-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financial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obligations.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No</a:t>
            </a:r>
            <a:r>
              <a:rPr sz="2400" spc="-6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financial</a:t>
            </a:r>
            <a:r>
              <a:rPr sz="2400" spc="-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Segoe UI"/>
                <a:cs typeface="Segoe UI"/>
              </a:rPr>
              <a:t>checks,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reviews</a:t>
            </a:r>
            <a:r>
              <a:rPr sz="2400" spc="-5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and</a:t>
            </a:r>
            <a:r>
              <a:rPr sz="2400" spc="-4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audits</a:t>
            </a:r>
            <a:r>
              <a:rPr sz="2400" spc="-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by</a:t>
            </a:r>
            <a:r>
              <a:rPr sz="2400" spc="-3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the</a:t>
            </a:r>
            <a:r>
              <a:rPr sz="2400" spc="-4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Segoe UI"/>
                <a:cs typeface="Segoe UI"/>
              </a:rPr>
              <a:t>EU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768350" marR="5080" indent="-720090">
              <a:lnSpc>
                <a:spcPts val="3890"/>
              </a:lnSpc>
              <a:spcBef>
                <a:spcPts val="590"/>
              </a:spcBef>
            </a:pPr>
            <a:r>
              <a:rPr sz="3600" dirty="0">
                <a:latin typeface="Segoe UI Semibold"/>
                <a:cs typeface="Segoe UI Semibold"/>
              </a:rPr>
              <a:t>3.c</a:t>
            </a:r>
            <a:r>
              <a:rPr sz="3600" spc="-7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Key</a:t>
            </a:r>
            <a:r>
              <a:rPr sz="3600" spc="-6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provisions</a:t>
            </a:r>
            <a:r>
              <a:rPr sz="3600" spc="-4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applicable</a:t>
            </a:r>
            <a:r>
              <a:rPr sz="3600" spc="-6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after</a:t>
            </a:r>
            <a:r>
              <a:rPr sz="3600" spc="-45" dirty="0">
                <a:latin typeface="Segoe UI Semibold"/>
                <a:cs typeface="Segoe UI Semibold"/>
              </a:rPr>
              <a:t> </a:t>
            </a:r>
            <a:r>
              <a:rPr sz="3600" spc="-25" dirty="0">
                <a:latin typeface="Segoe UI Semibold"/>
                <a:cs typeface="Segoe UI Semibold"/>
              </a:rPr>
              <a:t>the </a:t>
            </a:r>
            <a:r>
              <a:rPr sz="3600" dirty="0">
                <a:latin typeface="Segoe UI Semibold"/>
                <a:cs typeface="Segoe UI Semibold"/>
              </a:rPr>
              <a:t>completion</a:t>
            </a:r>
            <a:r>
              <a:rPr sz="3600" spc="-7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of</a:t>
            </a:r>
            <a:r>
              <a:rPr sz="3600" spc="-6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the</a:t>
            </a:r>
            <a:r>
              <a:rPr sz="3600" spc="-70" dirty="0">
                <a:latin typeface="Segoe UI Semibold"/>
                <a:cs typeface="Segoe UI Semibold"/>
              </a:rPr>
              <a:t> </a:t>
            </a:r>
            <a:r>
              <a:rPr sz="3600" spc="-10" dirty="0">
                <a:latin typeface="Segoe UI Semibold"/>
                <a:cs typeface="Segoe UI Semibold"/>
              </a:rPr>
              <a:t>grant</a:t>
            </a:r>
            <a:endParaRPr sz="36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163820" cy="6858000"/>
            <a:chOff x="0" y="0"/>
            <a:chExt cx="516382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163820" cy="6858000"/>
            </a:xfrm>
            <a:custGeom>
              <a:avLst/>
              <a:gdLst/>
              <a:ahLst/>
              <a:cxnLst/>
              <a:rect l="l" t="t" r="r" b="b"/>
              <a:pathLst>
                <a:path w="5163820" h="6858000">
                  <a:moveTo>
                    <a:pt x="51633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163312" y="6858000"/>
                  </a:lnTo>
                  <a:lnTo>
                    <a:pt x="5163312" y="0"/>
                  </a:lnTo>
                  <a:close/>
                </a:path>
              </a:pathLst>
            </a:custGeom>
            <a:solidFill>
              <a:srgbClr val="553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1959" y="589787"/>
              <a:ext cx="315595" cy="2988945"/>
            </a:xfrm>
            <a:custGeom>
              <a:avLst/>
              <a:gdLst/>
              <a:ahLst/>
              <a:cxnLst/>
              <a:rect l="l" t="t" r="r" b="b"/>
              <a:pathLst>
                <a:path w="315595" h="2988945">
                  <a:moveTo>
                    <a:pt x="315468" y="0"/>
                  </a:moveTo>
                  <a:lnTo>
                    <a:pt x="0" y="0"/>
                  </a:lnTo>
                  <a:lnTo>
                    <a:pt x="0" y="2988564"/>
                  </a:lnTo>
                  <a:lnTo>
                    <a:pt x="315468" y="2988564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12952" y="615188"/>
            <a:ext cx="3889375" cy="30435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0"/>
              </a:spcBef>
            </a:pPr>
            <a:r>
              <a:rPr sz="3600" dirty="0">
                <a:solidFill>
                  <a:srgbClr val="FFFFFF"/>
                </a:solidFill>
                <a:latin typeface="Segoe UI Semibold"/>
                <a:cs typeface="Segoe UI Semibold"/>
              </a:rPr>
              <a:t>Implementation</a:t>
            </a:r>
            <a:r>
              <a:rPr sz="3600" spc="-17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 Semibold"/>
                <a:cs typeface="Segoe UI Semibold"/>
              </a:rPr>
              <a:t>of </a:t>
            </a:r>
            <a:r>
              <a:rPr sz="3600" dirty="0">
                <a:solidFill>
                  <a:srgbClr val="FFFFFF"/>
                </a:solidFill>
                <a:latin typeface="Segoe UI Semibold"/>
                <a:cs typeface="Segoe UI Semibold"/>
              </a:rPr>
              <a:t>EIC</a:t>
            </a:r>
            <a:r>
              <a:rPr sz="3600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 Semibold"/>
                <a:cs typeface="Segoe UI Semibold"/>
              </a:rPr>
              <a:t>Investment</a:t>
            </a:r>
            <a:r>
              <a:rPr sz="3600" spc="-5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Segoe UI Semibold"/>
                <a:cs typeface="Segoe UI Semibold"/>
              </a:rPr>
              <a:t>– </a:t>
            </a:r>
            <a:r>
              <a:rPr sz="3600" dirty="0">
                <a:solidFill>
                  <a:srgbClr val="FFFFFF"/>
                </a:solidFill>
                <a:latin typeface="Segoe UI Semibold"/>
                <a:cs typeface="Segoe UI Semibold"/>
              </a:rPr>
              <a:t>the</a:t>
            </a:r>
            <a:r>
              <a:rPr sz="3600" spc="-7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equity </a:t>
            </a:r>
            <a:r>
              <a:rPr sz="3600" dirty="0">
                <a:solidFill>
                  <a:srgbClr val="FFFFFF"/>
                </a:solidFill>
                <a:latin typeface="Segoe UI Semibold"/>
                <a:cs typeface="Segoe UI Semibold"/>
              </a:rPr>
              <a:t>component</a:t>
            </a:r>
            <a:r>
              <a:rPr sz="3600" spc="-7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 Semibold"/>
                <a:cs typeface="Segoe UI Semibold"/>
              </a:rPr>
              <a:t>of</a:t>
            </a:r>
            <a:r>
              <a:rPr sz="3600" spc="-7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 Semibold"/>
                <a:cs typeface="Segoe UI Semibold"/>
              </a:rPr>
              <a:t>the </a:t>
            </a:r>
            <a:r>
              <a:rPr sz="3600" dirty="0">
                <a:solidFill>
                  <a:srgbClr val="FFFFFF"/>
                </a:solidFill>
                <a:latin typeface="Segoe UI Semibold"/>
                <a:cs typeface="Segoe UI Semibold"/>
              </a:rPr>
              <a:t>EIC</a:t>
            </a:r>
            <a:r>
              <a:rPr sz="3600" spc="-3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Blended Finance</a:t>
            </a:r>
            <a:endParaRPr sz="3600">
              <a:latin typeface="Segoe UI Semibold"/>
              <a:cs typeface="Segoe UI Semibold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4835" y="-3"/>
            <a:ext cx="70271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239" y="2046478"/>
            <a:ext cx="11197590" cy="392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Venture</a:t>
            </a:r>
            <a:r>
              <a:rPr sz="2400" b="1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capital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fund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established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June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2020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European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Commission.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90"/>
              </a:spcBef>
              <a:buClr>
                <a:srgbClr val="CC2E2E"/>
              </a:buClr>
              <a:buFont typeface="Arial MT"/>
              <a:buChar char="•"/>
            </a:pP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Manages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equity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investments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startups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&amp;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SMEs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selected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Accelerator.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85"/>
              </a:spcBef>
              <a:buClr>
                <a:srgbClr val="CC2E2E"/>
              </a:buClr>
              <a:buFont typeface="Arial MT"/>
              <a:buChar char="•"/>
            </a:pPr>
            <a:endParaRPr sz="2400">
              <a:latin typeface="Segoe UI"/>
              <a:cs typeface="Segoe UI"/>
            </a:endParaRPr>
          </a:p>
          <a:p>
            <a:pPr marL="469900" marR="5080" indent="-457200">
              <a:lnSpc>
                <a:spcPct val="100000"/>
              </a:lnSpc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external</a:t>
            </a:r>
            <a:r>
              <a:rPr sz="24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fund</a:t>
            </a:r>
            <a:r>
              <a:rPr sz="24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manager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appointed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as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part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Fund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restructuring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(since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October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2022),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make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it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sustainable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number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amounts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of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investments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expected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2021-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27,</a:t>
            </a:r>
            <a:r>
              <a:rPr sz="24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drawing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on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lessons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learned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from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pilot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phase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considering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legal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base.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This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has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no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impact</a:t>
            </a:r>
            <a:r>
              <a:rPr sz="24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on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funding</a:t>
            </a:r>
            <a:r>
              <a:rPr sz="24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offered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on</a:t>
            </a:r>
            <a:r>
              <a:rPr sz="24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selection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process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The</a:t>
            </a:r>
            <a:r>
              <a:rPr sz="3500" spc="-2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EIC</a:t>
            </a:r>
            <a:r>
              <a:rPr sz="3500" spc="-25" dirty="0">
                <a:latin typeface="Segoe UI Semibold"/>
                <a:cs typeface="Segoe UI Semibold"/>
              </a:rPr>
              <a:t> </a:t>
            </a:r>
            <a:r>
              <a:rPr sz="3500" spc="-20" dirty="0">
                <a:latin typeface="Segoe UI Semibold"/>
                <a:cs typeface="Segoe UI Semibold"/>
              </a:rPr>
              <a:t>Fund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367" y="1219991"/>
            <a:ext cx="10388600" cy="527113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1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EIC</a:t>
            </a:r>
            <a:r>
              <a:rPr sz="2400" b="1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Fund</a:t>
            </a:r>
            <a:r>
              <a:rPr sz="2400" b="1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Segoe UI"/>
                <a:cs typeface="Segoe UI"/>
              </a:rPr>
              <a:t>Manager</a:t>
            </a:r>
            <a:endParaRPr sz="220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  <a:spcBef>
                <a:spcPts val="1380"/>
              </a:spcBef>
            </a:pP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investment/divestment</a:t>
            </a:r>
            <a:r>
              <a:rPr sz="2200" spc="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decisions</a:t>
            </a:r>
            <a:r>
              <a:rPr sz="22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2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portfolio</a:t>
            </a:r>
            <a:r>
              <a:rPr sz="22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management.</a:t>
            </a:r>
            <a:endParaRPr sz="22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620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b="1" dirty="0">
                <a:solidFill>
                  <a:srgbClr val="C00000"/>
                </a:solidFill>
                <a:latin typeface="Segoe UI"/>
                <a:cs typeface="Segoe UI"/>
              </a:rPr>
              <a:t>European</a:t>
            </a:r>
            <a:r>
              <a:rPr sz="2200" b="1" spc="-4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Segoe UI"/>
                <a:cs typeface="Segoe UI"/>
              </a:rPr>
              <a:t>Investment</a:t>
            </a:r>
            <a:r>
              <a:rPr sz="2200" b="1" spc="-8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Segoe UI"/>
                <a:cs typeface="Segoe UI"/>
              </a:rPr>
              <a:t>Bank</a:t>
            </a:r>
            <a:r>
              <a:rPr sz="2200" b="1" spc="-5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Segoe UI"/>
                <a:cs typeface="Segoe UI"/>
              </a:rPr>
              <a:t>(EIB)</a:t>
            </a:r>
            <a:endParaRPr sz="2200">
              <a:latin typeface="Segoe UI"/>
              <a:cs typeface="Segoe UI"/>
            </a:endParaRPr>
          </a:p>
          <a:p>
            <a:pPr marL="355600" marR="69850">
              <a:lnSpc>
                <a:spcPct val="150000"/>
              </a:lnSpc>
              <a:spcBef>
                <a:spcPts val="5"/>
              </a:spcBef>
            </a:pP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200" b="1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advisor</a:t>
            </a:r>
            <a:r>
              <a:rPr sz="22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2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2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2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Fund</a:t>
            </a:r>
            <a:r>
              <a:rPr sz="22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performing</a:t>
            </a:r>
            <a:r>
              <a:rPr sz="22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2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due</a:t>
            </a:r>
            <a:r>
              <a:rPr sz="22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diligence,</a:t>
            </a:r>
            <a:r>
              <a:rPr sz="22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preparing</a:t>
            </a:r>
            <a:r>
              <a:rPr sz="22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25" dirty="0">
                <a:solidFill>
                  <a:srgbClr val="2C2C2C"/>
                </a:solidFill>
                <a:latin typeface="Segoe UI"/>
                <a:cs typeface="Segoe UI"/>
              </a:rPr>
              <a:t>the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2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proposal</a:t>
            </a:r>
            <a:r>
              <a:rPr sz="22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2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supporting</a:t>
            </a:r>
            <a:r>
              <a:rPr sz="22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portfolio</a:t>
            </a:r>
            <a:r>
              <a:rPr sz="22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management.</a:t>
            </a:r>
            <a:endParaRPr sz="22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620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b="1" dirty="0">
                <a:solidFill>
                  <a:srgbClr val="C00000"/>
                </a:solidFill>
                <a:latin typeface="Segoe UI"/>
                <a:cs typeface="Segoe UI"/>
              </a:rPr>
              <a:t>European</a:t>
            </a:r>
            <a:r>
              <a:rPr sz="2200" b="1" spc="-7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Segoe UI"/>
                <a:cs typeface="Segoe UI"/>
              </a:rPr>
              <a:t>Commission</a:t>
            </a:r>
            <a:endParaRPr sz="220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  <a:spcBef>
                <a:spcPts val="1320"/>
              </a:spcBef>
            </a:pP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award</a:t>
            </a:r>
            <a:r>
              <a:rPr sz="2200" b="1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decisions</a:t>
            </a:r>
            <a:r>
              <a:rPr sz="2200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authorizing</a:t>
            </a:r>
            <a:r>
              <a:rPr sz="22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investments</a:t>
            </a:r>
            <a:endParaRPr sz="22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620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b="1" spc="-10" dirty="0">
                <a:solidFill>
                  <a:srgbClr val="C00000"/>
                </a:solidFill>
                <a:latin typeface="Segoe UI"/>
                <a:cs typeface="Segoe UI"/>
              </a:rPr>
              <a:t>EISMEA</a:t>
            </a:r>
            <a:endParaRPr sz="220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  <a:spcBef>
                <a:spcPts val="1325"/>
              </a:spcBef>
            </a:pP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evaluation</a:t>
            </a:r>
            <a:r>
              <a:rPr sz="2200" b="1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200" b="1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selection</a:t>
            </a:r>
            <a:r>
              <a:rPr sz="2200" b="1" spc="-9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2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proposals,</a:t>
            </a:r>
            <a:r>
              <a:rPr sz="22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implementation</a:t>
            </a:r>
            <a:r>
              <a:rPr sz="22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2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2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grant</a:t>
            </a:r>
            <a:r>
              <a:rPr sz="2200" b="1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spc="-10" dirty="0">
                <a:solidFill>
                  <a:srgbClr val="2C2C2C"/>
                </a:solidFill>
                <a:latin typeface="Segoe UI"/>
                <a:cs typeface="Segoe UI"/>
              </a:rPr>
              <a:t>component,</a:t>
            </a:r>
            <a:endParaRPr sz="220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  <a:spcBef>
                <a:spcPts val="1380"/>
              </a:spcBef>
            </a:pPr>
            <a:r>
              <a:rPr sz="2200" b="1" dirty="0">
                <a:solidFill>
                  <a:srgbClr val="2C2C2C"/>
                </a:solidFill>
                <a:latin typeface="Segoe UI"/>
                <a:cs typeface="Segoe UI"/>
              </a:rPr>
              <a:t>coordination</a:t>
            </a:r>
            <a:r>
              <a:rPr sz="22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between</a:t>
            </a:r>
            <a:r>
              <a:rPr sz="2400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grant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equity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components.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The</a:t>
            </a:r>
            <a:r>
              <a:rPr sz="3500" spc="-2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EIC</a:t>
            </a:r>
            <a:r>
              <a:rPr sz="3500" spc="-25" dirty="0">
                <a:latin typeface="Segoe UI Semibold"/>
                <a:cs typeface="Segoe UI Semibold"/>
              </a:rPr>
              <a:t> </a:t>
            </a:r>
            <a:r>
              <a:rPr sz="3500" spc="-20" dirty="0">
                <a:latin typeface="Segoe UI Semibold"/>
                <a:cs typeface="Segoe UI Semibold"/>
              </a:rPr>
              <a:t>Fund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907" y="1718563"/>
            <a:ext cx="11320145" cy="4389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2</a:t>
            </a:r>
            <a:r>
              <a:rPr sz="20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compartments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: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Pilot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Horizon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Europe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640"/>
              </a:spcBef>
            </a:pP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532</a:t>
            </a:r>
            <a:r>
              <a:rPr sz="20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proposals</a:t>
            </a:r>
            <a:r>
              <a:rPr sz="20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selected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equity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(€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2.9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billion)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640"/>
              </a:spcBef>
              <a:tabLst>
                <a:tab pos="3164205" algn="l"/>
              </a:tabLst>
            </a:pP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392</a:t>
            </a:r>
            <a:r>
              <a:rPr sz="20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deals</a:t>
            </a:r>
            <a:r>
              <a:rPr sz="20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approved</a:t>
            </a:r>
            <a:r>
              <a:rPr sz="20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(€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2.3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billion)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Total</a:t>
            </a:r>
            <a:r>
              <a:rPr sz="20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251</a:t>
            </a:r>
            <a:r>
              <a:rPr sz="20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investments</a:t>
            </a:r>
            <a:r>
              <a:rPr sz="20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(€</a:t>
            </a:r>
            <a:r>
              <a:rPr sz="20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957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million)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concluded</a:t>
            </a:r>
            <a:endParaRPr sz="2000">
              <a:latin typeface="Segoe UI"/>
              <a:cs typeface="Segoe UI"/>
            </a:endParaRPr>
          </a:p>
          <a:p>
            <a:pPr marL="12700" marR="7275830">
              <a:lnSpc>
                <a:spcPct val="210000"/>
              </a:lnSpc>
              <a:spcBef>
                <a:spcPts val="385"/>
              </a:spcBef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Number</a:t>
            </a:r>
            <a:r>
              <a:rPr sz="20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0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nvestment</a:t>
            </a:r>
            <a:r>
              <a:rPr sz="20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rounds</a:t>
            </a:r>
            <a:r>
              <a:rPr sz="20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spc="-25" dirty="0">
                <a:solidFill>
                  <a:srgbClr val="2C2C2C"/>
                </a:solidFill>
                <a:latin typeface="Segoe UI"/>
                <a:cs typeface="Segoe UI"/>
              </a:rPr>
              <a:t>341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Average</a:t>
            </a:r>
            <a:r>
              <a:rPr sz="20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0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EUR</a:t>
            </a:r>
            <a:r>
              <a:rPr sz="2000" b="1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spc="-20" dirty="0">
                <a:solidFill>
                  <a:srgbClr val="2C2C2C"/>
                </a:solidFill>
                <a:latin typeface="Segoe UI"/>
                <a:cs typeface="Segoe UI"/>
              </a:rPr>
              <a:t>3.2m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2000">
              <a:latin typeface="Segoe UI"/>
              <a:cs typeface="Segoe UI"/>
            </a:endParaRPr>
          </a:p>
          <a:p>
            <a:pPr marL="12700" marR="5080">
              <a:lnSpc>
                <a:spcPts val="1920"/>
              </a:lnSpc>
              <a:spcBef>
                <a:spcPts val="5"/>
              </a:spcBef>
              <a:tabLst>
                <a:tab pos="10312400" algn="l"/>
              </a:tabLst>
            </a:pP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Leverage</a:t>
            </a:r>
            <a:r>
              <a:rPr sz="2000" b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effect</a:t>
            </a:r>
            <a:r>
              <a:rPr sz="20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4.5x</a:t>
            </a:r>
            <a:r>
              <a:rPr sz="20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–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Fund</a:t>
            </a:r>
            <a:r>
              <a:rPr sz="20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funding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has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catalysed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additional</a:t>
            </a:r>
            <a:r>
              <a:rPr sz="20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private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funding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€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2.34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	billion</a:t>
            </a:r>
            <a:r>
              <a:rPr sz="20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to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companies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The</a:t>
            </a:r>
            <a:r>
              <a:rPr sz="3500" spc="-2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EIC</a:t>
            </a:r>
            <a:r>
              <a:rPr sz="3500" spc="-25" dirty="0">
                <a:latin typeface="Segoe UI Semibold"/>
                <a:cs typeface="Segoe UI Semibold"/>
              </a:rPr>
              <a:t> </a:t>
            </a:r>
            <a:r>
              <a:rPr sz="3500" spc="-20" dirty="0">
                <a:latin typeface="Segoe UI Semibold"/>
                <a:cs typeface="Segoe UI Semibold"/>
              </a:rPr>
              <a:t>Fund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1639396"/>
            <a:ext cx="11341735" cy="347154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54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Early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stage investment</a:t>
            </a:r>
            <a:r>
              <a:rPr sz="2400" b="1" spc="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(seed,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start-up,</a:t>
            </a:r>
            <a:r>
              <a:rPr sz="2400" spc="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scale-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up)</a:t>
            </a:r>
            <a:endParaRPr sz="240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from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€0.5</a:t>
            </a:r>
            <a:r>
              <a:rPr sz="24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30.0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million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form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equity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quasi-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equity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i="1" dirty="0">
                <a:solidFill>
                  <a:srgbClr val="2C2C2C"/>
                </a:solidFill>
                <a:latin typeface="Segoe UI"/>
                <a:cs typeface="Segoe UI"/>
              </a:rPr>
              <a:t>(up</a:t>
            </a:r>
            <a:r>
              <a:rPr sz="2400" i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i="1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i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i="1" spc="-20" dirty="0">
                <a:solidFill>
                  <a:srgbClr val="2C2C2C"/>
                </a:solidFill>
                <a:latin typeface="Segoe UI"/>
                <a:cs typeface="Segoe UI"/>
              </a:rPr>
              <a:t>€10m</a:t>
            </a:r>
            <a:endParaRPr sz="240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</a:pPr>
            <a:r>
              <a:rPr sz="2400" i="1" dirty="0">
                <a:solidFill>
                  <a:srgbClr val="2C2C2C"/>
                </a:solidFill>
                <a:latin typeface="Segoe UI"/>
                <a:cs typeface="Segoe UI"/>
              </a:rPr>
              <a:t>under</a:t>
            </a:r>
            <a:r>
              <a:rPr sz="2400" i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i="1" spc="-20" dirty="0">
                <a:solidFill>
                  <a:srgbClr val="2C2C2C"/>
                </a:solidFill>
                <a:latin typeface="Segoe UI"/>
                <a:cs typeface="Segoe UI"/>
              </a:rPr>
              <a:t>Accelerator, </a:t>
            </a:r>
            <a:r>
              <a:rPr sz="2400" i="1" dirty="0">
                <a:solidFill>
                  <a:srgbClr val="2C2C2C"/>
                </a:solidFill>
                <a:latin typeface="Segoe UI"/>
                <a:cs typeface="Segoe UI"/>
              </a:rPr>
              <a:t>up</a:t>
            </a:r>
            <a:r>
              <a:rPr sz="2400" i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i="1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i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i="1" dirty="0">
                <a:solidFill>
                  <a:srgbClr val="2C2C2C"/>
                </a:solidFill>
                <a:latin typeface="Segoe UI"/>
                <a:cs typeface="Segoe UI"/>
              </a:rPr>
              <a:t>30m</a:t>
            </a:r>
            <a:r>
              <a:rPr sz="2400" i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i="1" dirty="0">
                <a:solidFill>
                  <a:srgbClr val="2C2C2C"/>
                </a:solidFill>
                <a:latin typeface="Segoe UI"/>
                <a:cs typeface="Segoe UI"/>
              </a:rPr>
              <a:t>under</a:t>
            </a:r>
            <a:r>
              <a:rPr sz="2400" i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i="1" dirty="0">
                <a:solidFill>
                  <a:srgbClr val="2C2C2C"/>
                </a:solidFill>
                <a:latin typeface="Segoe UI"/>
                <a:cs typeface="Segoe UI"/>
              </a:rPr>
              <a:t>STEP</a:t>
            </a:r>
            <a:r>
              <a:rPr sz="2400" i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i="1" dirty="0">
                <a:solidFill>
                  <a:srgbClr val="2C2C2C"/>
                </a:solidFill>
                <a:latin typeface="Segoe UI"/>
                <a:cs typeface="Segoe UI"/>
              </a:rPr>
              <a:t>scale</a:t>
            </a:r>
            <a:r>
              <a:rPr sz="2400" i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i="1" spc="-25" dirty="0">
                <a:solidFill>
                  <a:srgbClr val="2C2C2C"/>
                </a:solidFill>
                <a:latin typeface="Segoe UI"/>
                <a:cs typeface="Segoe UI"/>
              </a:rPr>
              <a:t>up)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039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Intended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finance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market</a:t>
            </a:r>
            <a:r>
              <a:rPr sz="24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deployment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scale</a:t>
            </a:r>
            <a:r>
              <a:rPr sz="24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up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.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039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  <a:tab pos="2060575" algn="l"/>
                <a:tab pos="2536190" algn="l"/>
                <a:tab pos="3008630" algn="l"/>
                <a:tab pos="5264785" algn="l"/>
                <a:tab pos="5974715" algn="l"/>
                <a:tab pos="7477759" algn="l"/>
                <a:tab pos="9290050" algn="l"/>
                <a:tab pos="9739630" algn="l"/>
                <a:tab pos="10367645" algn="l"/>
              </a:tabLst>
            </a:pP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Crowding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co-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investments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follow-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up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investments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funded</a:t>
            </a:r>
            <a:endParaRPr sz="240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companies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3-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5</a:t>
            </a:r>
            <a:r>
              <a:rPr sz="2400" b="1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times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level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funding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EIC</a:t>
            </a:r>
            <a:r>
              <a:rPr sz="3500" spc="-9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Accelerator</a:t>
            </a:r>
            <a:r>
              <a:rPr sz="3500" spc="-8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equity</a:t>
            </a:r>
            <a:r>
              <a:rPr sz="3500" spc="-110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funding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UI Semibold"/>
                <a:cs typeface="Segoe UI Semibold"/>
              </a:rPr>
              <a:t>EIC</a:t>
            </a:r>
            <a:r>
              <a:rPr sz="3600" spc="-8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Accelerator</a:t>
            </a:r>
            <a:r>
              <a:rPr sz="3600" spc="-6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–</a:t>
            </a:r>
            <a:r>
              <a:rPr sz="3600" spc="-9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funding</a:t>
            </a:r>
            <a:r>
              <a:rPr sz="3600" spc="-90" dirty="0">
                <a:latin typeface="Segoe UI Semibold"/>
                <a:cs typeface="Segoe UI Semibold"/>
              </a:rPr>
              <a:t> </a:t>
            </a:r>
            <a:r>
              <a:rPr sz="3600" spc="-10" dirty="0">
                <a:latin typeface="Segoe UI Semibold"/>
                <a:cs typeface="Segoe UI Semibold"/>
              </a:rPr>
              <a:t>options</a:t>
            </a:r>
            <a:endParaRPr sz="36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8063" y="2352675"/>
            <a:ext cx="749300" cy="372110"/>
          </a:xfrm>
          <a:prstGeom prst="rect">
            <a:avLst/>
          </a:prstGeom>
          <a:solidFill>
            <a:srgbClr val="602A89"/>
          </a:solidFill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Grant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636" y="2136648"/>
            <a:ext cx="3380740" cy="3533140"/>
          </a:xfrm>
          <a:prstGeom prst="rect">
            <a:avLst/>
          </a:prstGeom>
          <a:solidFill>
            <a:srgbClr val="55358B"/>
          </a:solidFill>
        </p:spPr>
        <p:txBody>
          <a:bodyPr vert="horz" wrap="square" lIns="0" tIns="245110" rIns="0" bIns="0" rtlCol="0">
            <a:spAutoFit/>
          </a:bodyPr>
          <a:lstStyle/>
          <a:p>
            <a:pPr marL="1824989">
              <a:lnSpc>
                <a:spcPct val="100000"/>
              </a:lnSpc>
              <a:spcBef>
                <a:spcPts val="1930"/>
              </a:spcBef>
            </a:pPr>
            <a:r>
              <a:rPr sz="2200" b="1" spc="-20" dirty="0">
                <a:solidFill>
                  <a:srgbClr val="FFFFFF"/>
                </a:solidFill>
                <a:latin typeface="Segoe UI"/>
                <a:cs typeface="Segoe UI"/>
              </a:rPr>
              <a:t>only</a:t>
            </a:r>
            <a:endParaRPr sz="2200">
              <a:latin typeface="Segoe UI"/>
              <a:cs typeface="Segoe UI"/>
            </a:endParaRPr>
          </a:p>
          <a:p>
            <a:pPr marL="104775" marR="238125">
              <a:lnSpc>
                <a:spcPct val="100000"/>
              </a:lnSpc>
              <a:spcBef>
                <a:spcPts val="2635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If</a:t>
            </a:r>
            <a:r>
              <a:rPr sz="20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sz="20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can</a:t>
            </a:r>
            <a:r>
              <a:rPr sz="20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prove</a:t>
            </a:r>
            <a:r>
              <a:rPr sz="20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that</a:t>
            </a:r>
            <a:r>
              <a:rPr sz="20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egoe UI"/>
                <a:cs typeface="Segoe UI"/>
              </a:rPr>
              <a:t>you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have</a:t>
            </a:r>
            <a:r>
              <a:rPr sz="20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sufficient</a:t>
            </a:r>
            <a:r>
              <a:rPr sz="20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financial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means</a:t>
            </a:r>
            <a:r>
              <a:rPr sz="20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sz="20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deployment</a:t>
            </a:r>
            <a:r>
              <a:rPr sz="20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egoe UI"/>
                <a:cs typeface="Segoe UI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scale-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up</a:t>
            </a:r>
            <a:r>
              <a:rPr sz="20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(TRL</a:t>
            </a:r>
            <a:r>
              <a:rPr sz="20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egoe UI"/>
                <a:cs typeface="Segoe UI"/>
              </a:rPr>
              <a:t>9)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9891" y="2136648"/>
            <a:ext cx="3357879" cy="353314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45110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1930"/>
              </a:spcBef>
            </a:pP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Grant</a:t>
            </a:r>
            <a:r>
              <a:rPr sz="2200" b="1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sz="22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Investment</a:t>
            </a:r>
            <a:endParaRPr sz="2200">
              <a:latin typeface="Segoe UI"/>
              <a:cs typeface="Segoe UI"/>
            </a:endParaRPr>
          </a:p>
          <a:p>
            <a:pPr marL="104139" marR="349250">
              <a:lnSpc>
                <a:spcPct val="100000"/>
              </a:lnSpc>
              <a:spcBef>
                <a:spcPts val="865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If you need support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egoe UI"/>
                <a:cs typeface="Segoe UI"/>
              </a:rPr>
              <a:t>for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development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(TRL</a:t>
            </a:r>
            <a:r>
              <a:rPr sz="20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6</a:t>
            </a:r>
            <a:r>
              <a:rPr sz="20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egoe UI"/>
                <a:cs typeface="Segoe UI"/>
              </a:rPr>
              <a:t>8),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deployment</a:t>
            </a:r>
            <a:r>
              <a:rPr sz="20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scale-</a:t>
            </a:r>
            <a:r>
              <a:rPr sz="2000" spc="-25" dirty="0">
                <a:solidFill>
                  <a:srgbClr val="FFFFFF"/>
                </a:solidFill>
                <a:latin typeface="Segoe UI"/>
                <a:cs typeface="Segoe UI"/>
              </a:rPr>
              <a:t>up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(TRL</a:t>
            </a:r>
            <a:r>
              <a:rPr sz="20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egoe UI"/>
                <a:cs typeface="Segoe UI"/>
              </a:rPr>
              <a:t>9)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2459" y="2136648"/>
            <a:ext cx="3380740" cy="3533140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263525" rIns="0" bIns="0" rtlCol="0">
            <a:spAutoFit/>
          </a:bodyPr>
          <a:lstStyle/>
          <a:p>
            <a:pPr marL="549275">
              <a:lnSpc>
                <a:spcPct val="100000"/>
              </a:lnSpc>
              <a:spcBef>
                <a:spcPts val="2075"/>
              </a:spcBef>
            </a:pP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Investment</a:t>
            </a:r>
            <a:r>
              <a:rPr sz="22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Segoe UI"/>
                <a:cs typeface="Segoe UI"/>
              </a:rPr>
              <a:t>Only</a:t>
            </a:r>
            <a:endParaRPr sz="2200">
              <a:latin typeface="Segoe UI"/>
              <a:cs typeface="Segoe UI"/>
            </a:endParaRPr>
          </a:p>
          <a:p>
            <a:pPr marL="92710" marR="153035">
              <a:lnSpc>
                <a:spcPct val="100000"/>
              </a:lnSpc>
              <a:spcBef>
                <a:spcPts val="950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If</a:t>
            </a:r>
            <a:r>
              <a:rPr sz="20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sz="20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are</a:t>
            </a:r>
            <a:r>
              <a:rPr sz="20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looking</a:t>
            </a:r>
            <a:r>
              <a:rPr sz="20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fill</a:t>
            </a:r>
            <a:r>
              <a:rPr sz="2000" spc="-25" dirty="0">
                <a:solidFill>
                  <a:srgbClr val="FFFFFF"/>
                </a:solidFill>
                <a:latin typeface="Segoe UI"/>
                <a:cs typeface="Segoe UI"/>
              </a:rPr>
              <a:t> the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funding</a:t>
            </a:r>
            <a:r>
              <a:rPr sz="20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gap</a:t>
            </a:r>
            <a:r>
              <a:rPr sz="20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sz="20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rapid</a:t>
            </a:r>
            <a:r>
              <a:rPr sz="20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scale-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up</a:t>
            </a:r>
            <a:r>
              <a:rPr sz="20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your</a:t>
            </a:r>
            <a:r>
              <a:rPr sz="20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high-</a:t>
            </a:r>
            <a:r>
              <a:rPr sz="2000" spc="-20" dirty="0">
                <a:solidFill>
                  <a:srgbClr val="FFFFFF"/>
                </a:solidFill>
                <a:latin typeface="Segoe UI"/>
                <a:cs typeface="Segoe UI"/>
              </a:rPr>
              <a:t>risk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innovation</a:t>
            </a:r>
            <a:r>
              <a:rPr sz="20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sz="20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sz="20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egoe UI"/>
                <a:cs typeface="Segoe UI"/>
              </a:rPr>
              <a:t>don't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need</a:t>
            </a:r>
            <a:r>
              <a:rPr sz="20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grant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1822780"/>
            <a:ext cx="11339830" cy="3364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Reserve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follow-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on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capital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invest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subsequent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series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grant-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first.</a:t>
            </a:r>
            <a:endParaRPr sz="2400">
              <a:latin typeface="Segoe UI"/>
              <a:cs typeface="Segoe UI"/>
            </a:endParaRPr>
          </a:p>
          <a:p>
            <a:pPr marL="469900" marR="6350" indent="-457200">
              <a:lnSpc>
                <a:spcPct val="150000"/>
              </a:lnSpc>
              <a:spcBef>
                <a:spcPts val="605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  <a:tab pos="1617345" algn="l"/>
                <a:tab pos="2703830" algn="l"/>
                <a:tab pos="3533140" algn="l"/>
                <a:tab pos="4723765" algn="l"/>
                <a:tab pos="6389370" algn="l"/>
                <a:tab pos="7227570" algn="l"/>
                <a:tab pos="8148320" algn="l"/>
                <a:tab pos="8850630" algn="l"/>
                <a:tab pos="9137650" algn="l"/>
                <a:tab pos="10597515" algn="l"/>
                <a:tab pos="10995660" algn="l"/>
              </a:tabLst>
            </a:pP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Patient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capital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(long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average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perspective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(7-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10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years)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maximum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15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years).</a:t>
            </a:r>
            <a:endParaRPr sz="2400">
              <a:latin typeface="Segoe UI"/>
              <a:cs typeface="Segoe UI"/>
            </a:endParaRPr>
          </a:p>
          <a:p>
            <a:pPr marL="469900" marR="5080" indent="-457200">
              <a:lnSpc>
                <a:spcPct val="150000"/>
              </a:lnSpc>
              <a:spcBef>
                <a:spcPts val="600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  <a:tab pos="1579245" algn="l"/>
                <a:tab pos="2959735" algn="l"/>
                <a:tab pos="4605655" algn="l"/>
                <a:tab pos="5580380" algn="l"/>
                <a:tab pos="6461125" algn="l"/>
                <a:tab pos="6942455" algn="l"/>
                <a:tab pos="7375525" algn="l"/>
                <a:tab pos="8267065" algn="l"/>
                <a:tab pos="8928735" algn="l"/>
                <a:tab pos="9434830" algn="l"/>
                <a:tab pos="9865995" algn="l"/>
                <a:tab pos="10173970" algn="l"/>
              </a:tabLst>
            </a:pP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Targets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minority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ownership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stakes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(from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10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25%),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up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blocking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minority in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cases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identified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EC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as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strategic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interest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EU.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04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Provides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value</a:t>
            </a:r>
            <a:r>
              <a:rPr sz="24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added</a:t>
            </a:r>
            <a:r>
              <a:rPr sz="24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companies</a:t>
            </a:r>
            <a:r>
              <a:rPr sz="24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beyond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financial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support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(“smart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money”)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EIC</a:t>
            </a:r>
            <a:r>
              <a:rPr sz="3500" spc="-9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Accelerator</a:t>
            </a:r>
            <a:r>
              <a:rPr sz="3500" spc="-8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equity</a:t>
            </a:r>
            <a:r>
              <a:rPr sz="3500" spc="-110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funding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8194" y="1822780"/>
            <a:ext cx="10468610" cy="4088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CC2E2E"/>
              </a:buClr>
              <a:buAutoNum type="arabicPeriod"/>
              <a:tabLst>
                <a:tab pos="469265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Initial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assessment</a:t>
            </a:r>
            <a:r>
              <a:rPr sz="2400" b="1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EIB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)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–</a:t>
            </a:r>
            <a:r>
              <a:rPr sz="2200" i="1" dirty="0">
                <a:solidFill>
                  <a:srgbClr val="2C2C2C"/>
                </a:solidFill>
                <a:latin typeface="Segoe UI"/>
                <a:cs typeface="Segoe UI"/>
              </a:rPr>
              <a:t>Including</a:t>
            </a:r>
            <a:r>
              <a:rPr sz="2200" i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i="1" spc="-10" dirty="0">
                <a:solidFill>
                  <a:srgbClr val="2C2C2C"/>
                </a:solidFill>
                <a:latin typeface="Segoe UI"/>
                <a:cs typeface="Segoe UI"/>
              </a:rPr>
              <a:t>“delay</a:t>
            </a:r>
            <a:r>
              <a:rPr sz="2200" i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i="1" dirty="0">
                <a:solidFill>
                  <a:srgbClr val="2C2C2C"/>
                </a:solidFill>
                <a:latin typeface="Segoe UI"/>
                <a:cs typeface="Segoe UI"/>
              </a:rPr>
              <a:t>track”</a:t>
            </a:r>
            <a:r>
              <a:rPr sz="2200" i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i="1" dirty="0">
                <a:solidFill>
                  <a:srgbClr val="2C2C2C"/>
                </a:solidFill>
                <a:latin typeface="Segoe UI"/>
                <a:cs typeface="Segoe UI"/>
              </a:rPr>
              <a:t>if</a:t>
            </a:r>
            <a:r>
              <a:rPr sz="2200" i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i="1" dirty="0">
                <a:solidFill>
                  <a:srgbClr val="2C2C2C"/>
                </a:solidFill>
                <a:latin typeface="Segoe UI"/>
                <a:cs typeface="Segoe UI"/>
              </a:rPr>
              <a:t>company</a:t>
            </a:r>
            <a:r>
              <a:rPr sz="2200" i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i="1" dirty="0">
                <a:solidFill>
                  <a:srgbClr val="2C2C2C"/>
                </a:solidFill>
                <a:latin typeface="Segoe UI"/>
                <a:cs typeface="Segoe UI"/>
              </a:rPr>
              <a:t>not</a:t>
            </a:r>
            <a:r>
              <a:rPr sz="2200" i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i="1" dirty="0">
                <a:solidFill>
                  <a:srgbClr val="2C2C2C"/>
                </a:solidFill>
                <a:latin typeface="Segoe UI"/>
                <a:cs typeface="Segoe UI"/>
              </a:rPr>
              <a:t>ready</a:t>
            </a:r>
            <a:r>
              <a:rPr sz="2200" i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i="1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200" i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200" i="1" spc="-10" dirty="0">
                <a:solidFill>
                  <a:srgbClr val="2C2C2C"/>
                </a:solidFill>
                <a:latin typeface="Segoe UI"/>
                <a:cs typeface="Segoe UI"/>
              </a:rPr>
              <a:t>equity</a:t>
            </a:r>
            <a:endParaRPr sz="22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CC2E2E"/>
              </a:buClr>
              <a:buFont typeface="Segoe UI"/>
              <a:buAutoNum type="arabicPeriod"/>
            </a:pPr>
            <a:endParaRPr sz="22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Clr>
                <a:srgbClr val="CC2E2E"/>
              </a:buClr>
              <a:buAutoNum type="arabicPeriod"/>
              <a:tabLst>
                <a:tab pos="469265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Due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diligence</a:t>
            </a:r>
            <a:r>
              <a:rPr sz="24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EIB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)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+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KYC-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compliance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checks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(EIC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Fund)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940"/>
              </a:spcBef>
              <a:buClr>
                <a:srgbClr val="CC2E2E"/>
              </a:buClr>
              <a:buAutoNum type="arabicPeriod"/>
              <a:tabLst>
                <a:tab pos="469265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400" b="1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proposal</a:t>
            </a:r>
            <a:r>
              <a:rPr sz="2400" b="1" spc="-1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(</a:t>
            </a:r>
            <a:r>
              <a:rPr sz="2400" spc="-10" dirty="0">
                <a:solidFill>
                  <a:srgbClr val="C00000"/>
                </a:solidFill>
                <a:latin typeface="Segoe UI"/>
                <a:cs typeface="Segoe UI"/>
              </a:rPr>
              <a:t>EIB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)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940"/>
              </a:spcBef>
              <a:buClr>
                <a:srgbClr val="CC2E2E"/>
              </a:buClr>
              <a:buAutoNum type="arabicPeriod"/>
              <a:tabLst>
                <a:tab pos="469265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decision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(external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EIC</a:t>
            </a:r>
            <a:r>
              <a:rPr sz="2400" spc="-2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Fund</a:t>
            </a:r>
            <a:r>
              <a:rPr sz="2400" spc="-2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Segoe UI"/>
                <a:cs typeface="Segoe UI"/>
              </a:rPr>
              <a:t>Manager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)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940"/>
              </a:spcBef>
              <a:buClr>
                <a:srgbClr val="CC2E2E"/>
              </a:buClr>
              <a:buAutoNum type="arabicPeriod"/>
              <a:tabLst>
                <a:tab pos="469265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agreement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b="1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disbursement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EIC</a:t>
            </a:r>
            <a:r>
              <a:rPr sz="2400" spc="-5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Fund</a:t>
            </a:r>
            <a:r>
              <a:rPr sz="2400" spc="-4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Manager</a:t>
            </a:r>
            <a:r>
              <a:rPr sz="2400" spc="-5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&amp;</a:t>
            </a:r>
            <a:r>
              <a:rPr sz="2400" spc="-5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Segoe UI"/>
                <a:cs typeface="Segoe UI"/>
              </a:rPr>
              <a:t>EIB)</a:t>
            </a:r>
            <a:endParaRPr sz="24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940"/>
              </a:spcBef>
              <a:buClr>
                <a:srgbClr val="CC2E2E"/>
              </a:buClr>
              <a:buAutoNum type="arabicPeriod"/>
              <a:tabLst>
                <a:tab pos="469265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Portfolio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monitoring</a:t>
            </a:r>
            <a:r>
              <a:rPr sz="24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management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EIC</a:t>
            </a:r>
            <a:r>
              <a:rPr sz="2400" spc="-2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Fund</a:t>
            </a:r>
            <a:r>
              <a:rPr sz="2400" spc="-3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Manager</a:t>
            </a:r>
            <a:r>
              <a:rPr sz="2400" spc="-4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&amp;</a:t>
            </a:r>
            <a:r>
              <a:rPr sz="2400" spc="-3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Segoe UI"/>
                <a:cs typeface="Segoe UI"/>
              </a:rPr>
              <a:t>EIB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)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239" y="-27871"/>
            <a:ext cx="7757159" cy="12211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500" dirty="0">
                <a:latin typeface="Segoe UI Semibold"/>
                <a:cs typeface="Segoe UI Semibold"/>
              </a:rPr>
              <a:t>The</a:t>
            </a:r>
            <a:r>
              <a:rPr sz="3500" spc="-6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investment</a:t>
            </a:r>
            <a:r>
              <a:rPr sz="3500" spc="-9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process</a:t>
            </a:r>
            <a:r>
              <a:rPr sz="3500" spc="-5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after</a:t>
            </a:r>
            <a:r>
              <a:rPr sz="3500" spc="-60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selection</a:t>
            </a:r>
            <a:endParaRPr sz="35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3500" dirty="0">
                <a:latin typeface="Segoe UI Semibold"/>
                <a:cs typeface="Segoe UI Semibold"/>
              </a:rPr>
              <a:t>(</a:t>
            </a:r>
            <a:r>
              <a:rPr sz="35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 Semibold"/>
                <a:cs typeface="Segoe UI Semibold"/>
              </a:rPr>
              <a:t>EIC</a:t>
            </a:r>
            <a:r>
              <a:rPr sz="3500" u="sng" spc="-45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5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 Semibold"/>
                <a:cs typeface="Segoe UI Semibold"/>
              </a:rPr>
              <a:t>Investment</a:t>
            </a:r>
            <a:r>
              <a:rPr sz="3500" u="sng" spc="-65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500" u="sng" spc="-1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 Semibold"/>
                <a:cs typeface="Segoe UI Semibold"/>
              </a:rPr>
              <a:t>Guidelines</a:t>
            </a:r>
            <a:r>
              <a:rPr sz="3500" spc="-10" dirty="0">
                <a:latin typeface="Segoe UI Semibold"/>
                <a:cs typeface="Segoe UI Semibold"/>
              </a:rPr>
              <a:t>)</a:t>
            </a:r>
            <a:endParaRPr sz="3500">
              <a:latin typeface="Segoe UI Semibold"/>
              <a:cs typeface="Segoe UI Semi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6654" y="1942845"/>
            <a:ext cx="459740" cy="4409440"/>
            <a:chOff x="406654" y="1942845"/>
            <a:chExt cx="459740" cy="4409440"/>
          </a:xfrm>
        </p:grpSpPr>
        <p:sp>
          <p:nvSpPr>
            <p:cNvPr id="5" name="object 5"/>
            <p:cNvSpPr/>
            <p:nvPr/>
          </p:nvSpPr>
          <p:spPr>
            <a:xfrm>
              <a:off x="413004" y="1949195"/>
              <a:ext cx="447040" cy="4396740"/>
            </a:xfrm>
            <a:custGeom>
              <a:avLst/>
              <a:gdLst/>
              <a:ahLst/>
              <a:cxnLst/>
              <a:rect l="l" t="t" r="r" b="b"/>
              <a:pathLst>
                <a:path w="447040" h="4396740">
                  <a:moveTo>
                    <a:pt x="334898" y="0"/>
                  </a:moveTo>
                  <a:lnTo>
                    <a:pt x="111632" y="0"/>
                  </a:lnTo>
                  <a:lnTo>
                    <a:pt x="111632" y="4173474"/>
                  </a:lnTo>
                  <a:lnTo>
                    <a:pt x="0" y="4173474"/>
                  </a:lnTo>
                  <a:lnTo>
                    <a:pt x="223265" y="4396740"/>
                  </a:lnTo>
                  <a:lnTo>
                    <a:pt x="446532" y="4173474"/>
                  </a:lnTo>
                  <a:lnTo>
                    <a:pt x="334898" y="4173474"/>
                  </a:lnTo>
                  <a:lnTo>
                    <a:pt x="33489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3004" y="1949195"/>
              <a:ext cx="447040" cy="4396740"/>
            </a:xfrm>
            <a:custGeom>
              <a:avLst/>
              <a:gdLst/>
              <a:ahLst/>
              <a:cxnLst/>
              <a:rect l="l" t="t" r="r" b="b"/>
              <a:pathLst>
                <a:path w="447040" h="4396740">
                  <a:moveTo>
                    <a:pt x="0" y="4173474"/>
                  </a:moveTo>
                  <a:lnTo>
                    <a:pt x="111632" y="4173474"/>
                  </a:lnTo>
                  <a:lnTo>
                    <a:pt x="111632" y="0"/>
                  </a:lnTo>
                  <a:lnTo>
                    <a:pt x="334898" y="0"/>
                  </a:lnTo>
                  <a:lnTo>
                    <a:pt x="334898" y="4173474"/>
                  </a:lnTo>
                  <a:lnTo>
                    <a:pt x="446532" y="4173474"/>
                  </a:lnTo>
                  <a:lnTo>
                    <a:pt x="223265" y="4396740"/>
                  </a:lnTo>
                  <a:lnTo>
                    <a:pt x="0" y="4173474"/>
                  </a:lnTo>
                  <a:close/>
                </a:path>
              </a:pathLst>
            </a:custGeom>
            <a:ln w="12699">
              <a:solidFill>
                <a:srgbClr val="501F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859" y="1701800"/>
            <a:ext cx="9615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EIB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performs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due</a:t>
            </a:r>
            <a:r>
              <a:rPr sz="2400" b="1" spc="-4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diligence</a:t>
            </a:r>
            <a:r>
              <a:rPr sz="2400" b="1" spc="-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prepares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proposal: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Due</a:t>
            </a:r>
            <a:r>
              <a:rPr sz="3500" spc="-10" dirty="0">
                <a:latin typeface="Segoe UI Semibold"/>
                <a:cs typeface="Segoe UI Semibold"/>
              </a:rPr>
              <a:t> diligence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112" y="2638501"/>
            <a:ext cx="4639945" cy="280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900" algn="l"/>
              </a:tabLst>
            </a:pP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Risk</a:t>
            </a:r>
            <a:r>
              <a:rPr sz="26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assessment,</a:t>
            </a:r>
            <a:r>
              <a:rPr sz="26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compliance</a:t>
            </a:r>
            <a:endParaRPr sz="260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and </a:t>
            </a:r>
            <a:r>
              <a:rPr sz="2600" spc="-25" dirty="0">
                <a:solidFill>
                  <a:srgbClr val="2C2C2C"/>
                </a:solidFill>
                <a:latin typeface="Segoe UI"/>
                <a:cs typeface="Segoe UI"/>
              </a:rPr>
              <a:t>KYC</a:t>
            </a:r>
            <a:endParaRPr sz="26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Product</a:t>
            </a:r>
            <a:r>
              <a:rPr sz="26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6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technology</a:t>
            </a:r>
            <a:endParaRPr sz="26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Market</a:t>
            </a:r>
            <a:r>
              <a:rPr sz="26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6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competition</a:t>
            </a:r>
            <a:endParaRPr sz="26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</a:tabLst>
            </a:pP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Commercialisation</a:t>
            </a:r>
            <a:r>
              <a:rPr sz="2600" spc="-1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strategy</a:t>
            </a:r>
            <a:endParaRPr sz="2600">
              <a:latin typeface="Segoe UI"/>
              <a:cs typeface="Segoe UI"/>
            </a:endParaRPr>
          </a:p>
          <a:p>
            <a:pPr marL="469900" marR="270510" indent="-457834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Business</a:t>
            </a:r>
            <a:r>
              <a:rPr sz="26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plan</a:t>
            </a:r>
            <a:r>
              <a:rPr sz="26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6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financial projections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5603" y="2638501"/>
            <a:ext cx="4723130" cy="200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265" algn="l"/>
              </a:tabLst>
            </a:pP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Management</a:t>
            </a:r>
            <a:endParaRPr sz="26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"/>
              <a:tabLst>
                <a:tab pos="469265" algn="l"/>
              </a:tabLst>
            </a:pP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Board</a:t>
            </a:r>
            <a:r>
              <a:rPr sz="26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6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governance</a:t>
            </a:r>
            <a:endParaRPr sz="2600">
              <a:latin typeface="Segoe UI"/>
              <a:cs typeface="Segoe UI"/>
            </a:endParaRPr>
          </a:p>
          <a:p>
            <a:pPr marL="469900" marR="993140" indent="-457200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Ownership</a:t>
            </a:r>
            <a:r>
              <a:rPr sz="26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6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capital structure</a:t>
            </a:r>
            <a:endParaRPr sz="26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265" algn="l"/>
              </a:tabLst>
            </a:pP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Optimal</a:t>
            </a:r>
            <a:r>
              <a:rPr sz="26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6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600" spc="-10" dirty="0">
                <a:solidFill>
                  <a:srgbClr val="2C2C2C"/>
                </a:solidFill>
                <a:latin typeface="Segoe UI"/>
                <a:cs typeface="Segoe UI"/>
              </a:rPr>
              <a:t>structure</a:t>
            </a:r>
            <a:endParaRPr sz="2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2651362"/>
            <a:ext cx="11057255" cy="224472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No</a:t>
            </a:r>
            <a:r>
              <a:rPr sz="2400" b="1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Go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Substantial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negative</a:t>
            </a:r>
            <a:r>
              <a:rPr sz="24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issues</a:t>
            </a:r>
            <a:r>
              <a:rPr sz="24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preventing</a:t>
            </a:r>
            <a:r>
              <a:rPr sz="24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any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endParaRPr sz="2400">
              <a:latin typeface="Segoe UI"/>
              <a:cs typeface="Segoe UI"/>
            </a:endParaRPr>
          </a:p>
          <a:p>
            <a:pPr marL="927100" marR="5080">
              <a:lnSpc>
                <a:spcPts val="2590"/>
              </a:lnSpc>
              <a:spcBef>
                <a:spcPts val="1540"/>
              </a:spcBef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fraud,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misrepresentation,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refusal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failure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submit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requested</a:t>
            </a:r>
            <a:r>
              <a:rPr sz="24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information,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manifest</a:t>
            </a:r>
            <a:r>
              <a:rPr sz="24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error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appreciation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EC,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substantial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negative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changes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of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circumstances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Investment</a:t>
            </a:r>
            <a:r>
              <a:rPr sz="3500" spc="-8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scenarios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336" y="1834895"/>
            <a:ext cx="11452860" cy="462280"/>
          </a:xfrm>
          <a:prstGeom prst="rect">
            <a:avLst/>
          </a:prstGeom>
          <a:solidFill>
            <a:srgbClr val="CC2E2E"/>
          </a:solidFill>
          <a:ln w="12700">
            <a:solidFill>
              <a:srgbClr val="941F1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Bucket</a:t>
            </a:r>
            <a:r>
              <a:rPr sz="2400" b="1" spc="-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0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2898775"/>
            <a:ext cx="10791825" cy="3263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Companies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non-investment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ready</a:t>
            </a:r>
            <a:endParaRPr sz="2400">
              <a:latin typeface="Segoe UI"/>
              <a:cs typeface="Segoe UI"/>
            </a:endParaRPr>
          </a:p>
          <a:p>
            <a:pPr marL="12700" marR="1325880">
              <a:lnSpc>
                <a:spcPct val="221700"/>
              </a:lnSpc>
            </a:pP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Remaining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very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high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risk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despite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awarded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Accelerator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support.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Fund</a:t>
            </a:r>
            <a:endParaRPr sz="2400">
              <a:latin typeface="Segoe UI"/>
              <a:cs typeface="Segoe UI"/>
            </a:endParaRPr>
          </a:p>
          <a:p>
            <a:pPr marL="1000125" indent="-451484">
              <a:lnSpc>
                <a:spcPct val="100000"/>
              </a:lnSpc>
              <a:spcBef>
                <a:spcPts val="605"/>
              </a:spcBef>
              <a:buClr>
                <a:srgbClr val="C00000"/>
              </a:buClr>
              <a:buFont typeface="Arial MT"/>
              <a:buChar char="•"/>
              <a:tabLst>
                <a:tab pos="100012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will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perform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full</a:t>
            </a:r>
            <a:r>
              <a:rPr sz="2400" b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due</a:t>
            </a:r>
            <a:r>
              <a:rPr sz="24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diligence;</a:t>
            </a:r>
            <a:endParaRPr sz="2400">
              <a:latin typeface="Segoe UI"/>
              <a:cs typeface="Segoe UI"/>
            </a:endParaRPr>
          </a:p>
          <a:p>
            <a:pPr marL="1000125" marR="5080" indent="-451484">
              <a:lnSpc>
                <a:spcPct val="100000"/>
              </a:lnSpc>
              <a:spcBef>
                <a:spcPts val="595"/>
              </a:spcBef>
              <a:buClr>
                <a:srgbClr val="C00000"/>
              </a:buClr>
              <a:buFont typeface="Arial MT"/>
              <a:buChar char="•"/>
              <a:tabLst>
                <a:tab pos="100012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may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proceed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using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quasi-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equity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(or</a:t>
            </a:r>
            <a:r>
              <a:rPr sz="24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combined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400" b="1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equity),</a:t>
            </a:r>
            <a:r>
              <a:rPr sz="24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propose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company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starts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400" b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grant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component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Investment</a:t>
            </a:r>
            <a:r>
              <a:rPr sz="3500" spc="-8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scenarios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336" y="1834895"/>
            <a:ext cx="11452860" cy="462280"/>
          </a:xfrm>
          <a:prstGeom prst="rect">
            <a:avLst/>
          </a:prstGeom>
          <a:solidFill>
            <a:srgbClr val="CC2E2E"/>
          </a:solidFill>
          <a:ln w="12700">
            <a:solidFill>
              <a:srgbClr val="941F1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Bucket</a:t>
            </a:r>
            <a:r>
              <a:rPr sz="2400" b="1" spc="-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2849066"/>
            <a:ext cx="10925810" cy="306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Potential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investors</a:t>
            </a:r>
            <a:r>
              <a:rPr sz="24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show</a:t>
            </a:r>
            <a:r>
              <a:rPr sz="2400" b="1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immediate</a:t>
            </a:r>
            <a:r>
              <a:rPr sz="24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interest</a:t>
            </a:r>
            <a:r>
              <a:rPr sz="24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co-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investing</a:t>
            </a:r>
            <a:r>
              <a:rPr sz="2400" b="1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alongside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ts val="2735"/>
              </a:lnSpc>
            </a:pP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Fund.</a:t>
            </a:r>
            <a:endParaRPr sz="2400">
              <a:latin typeface="Segoe UI"/>
              <a:cs typeface="Segoe UI"/>
            </a:endParaRPr>
          </a:p>
          <a:p>
            <a:pPr marL="1000125" marR="5080" indent="-451484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Arial MT"/>
              <a:buChar char="•"/>
              <a:tabLst>
                <a:tab pos="1000125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Equity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is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at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least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matched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these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other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potential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qualified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investors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(i.e.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which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will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cover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at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least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50%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round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),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having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an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objective</a:t>
            </a:r>
            <a:r>
              <a:rPr sz="24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at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least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1:3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leverage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full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cycle.</a:t>
            </a:r>
            <a:endParaRPr sz="2400">
              <a:latin typeface="Segoe UI"/>
              <a:cs typeface="Segoe UI"/>
            </a:endParaRPr>
          </a:p>
          <a:p>
            <a:pPr marL="1000125" marR="509905" indent="-451484">
              <a:lnSpc>
                <a:spcPct val="100000"/>
              </a:lnSpc>
              <a:spcBef>
                <a:spcPts val="605"/>
              </a:spcBef>
              <a:buClr>
                <a:srgbClr val="C00000"/>
              </a:buClr>
              <a:buFont typeface="Arial MT"/>
              <a:buChar char="•"/>
              <a:tabLst>
                <a:tab pos="100012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Fund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may</a:t>
            </a:r>
            <a:r>
              <a:rPr sz="2400" b="1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rely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on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financial,</a:t>
            </a:r>
            <a:r>
              <a:rPr sz="24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commercial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technology </a:t>
            </a:r>
            <a:r>
              <a:rPr sz="2400" b="1" spc="-20" dirty="0">
                <a:solidFill>
                  <a:srgbClr val="2C2C2C"/>
                </a:solidFill>
                <a:latin typeface="Segoe UI"/>
                <a:cs typeface="Segoe UI"/>
              </a:rPr>
              <a:t>due-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diligence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performed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qualified</a:t>
            </a:r>
            <a:r>
              <a:rPr sz="24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lead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investor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may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seek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alignment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their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terms.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Investment</a:t>
            </a:r>
            <a:r>
              <a:rPr sz="3500" spc="-8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scenarios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336" y="1834895"/>
            <a:ext cx="11452860" cy="462280"/>
          </a:xfrm>
          <a:prstGeom prst="rect">
            <a:avLst/>
          </a:prstGeom>
          <a:solidFill>
            <a:srgbClr val="CC2E2E"/>
          </a:solidFill>
          <a:ln w="12700">
            <a:solidFill>
              <a:srgbClr val="941F1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Bucket</a:t>
            </a:r>
            <a:r>
              <a:rPr sz="2400" b="1" spc="-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3043885"/>
            <a:ext cx="10506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Potential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investors</a:t>
            </a:r>
            <a:r>
              <a:rPr sz="2400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show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immediate</a:t>
            </a:r>
            <a:r>
              <a:rPr sz="24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interest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providing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full</a:t>
            </a:r>
            <a:r>
              <a:rPr sz="2400" b="1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investment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Investment</a:t>
            </a:r>
            <a:r>
              <a:rPr sz="3500" spc="-8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scenarios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336" y="1834895"/>
            <a:ext cx="11452860" cy="462280"/>
          </a:xfrm>
          <a:prstGeom prst="rect">
            <a:avLst/>
          </a:prstGeom>
          <a:solidFill>
            <a:srgbClr val="CC2E2E"/>
          </a:solidFill>
          <a:ln w="12700">
            <a:solidFill>
              <a:srgbClr val="941F1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solidFill>
                  <a:srgbClr val="FFFFFF"/>
                </a:solidFill>
                <a:latin typeface="Segoe UI"/>
                <a:cs typeface="Segoe UI"/>
              </a:rPr>
              <a:t>Bucket</a:t>
            </a:r>
            <a:r>
              <a:rPr sz="2400" b="1" spc="-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8740" marR="5080">
              <a:lnSpc>
                <a:spcPts val="3779"/>
              </a:lnSpc>
              <a:spcBef>
                <a:spcPts val="580"/>
              </a:spcBef>
            </a:pPr>
            <a:r>
              <a:rPr sz="3500" spc="-10" dirty="0">
                <a:latin typeface="Segoe UI Semibold"/>
                <a:cs typeface="Segoe UI Semibold"/>
              </a:rPr>
              <a:t>Co-</a:t>
            </a:r>
            <a:r>
              <a:rPr sz="3500" dirty="0">
                <a:latin typeface="Segoe UI Semibold"/>
                <a:cs typeface="Segoe UI Semibold"/>
              </a:rPr>
              <a:t>investment</a:t>
            </a:r>
            <a:r>
              <a:rPr sz="3500" spc="-1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support</a:t>
            </a:r>
            <a:r>
              <a:rPr sz="3500" spc="10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hands-</a:t>
            </a:r>
            <a:r>
              <a:rPr sz="3500" dirty="0">
                <a:latin typeface="Segoe UI Semibold"/>
                <a:cs typeface="Segoe UI Semibold"/>
              </a:rPr>
              <a:t>on</a:t>
            </a:r>
            <a:r>
              <a:rPr sz="3500" spc="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venture </a:t>
            </a:r>
            <a:r>
              <a:rPr sz="3500" dirty="0">
                <a:latin typeface="Segoe UI Semibold"/>
                <a:cs typeface="Segoe UI Semibold"/>
              </a:rPr>
              <a:t>building</a:t>
            </a:r>
            <a:r>
              <a:rPr sz="3500" spc="-5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offered</a:t>
            </a:r>
            <a:r>
              <a:rPr sz="3500" spc="-35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to</a:t>
            </a:r>
            <a:r>
              <a:rPr sz="3500" spc="-6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every</a:t>
            </a:r>
            <a:r>
              <a:rPr sz="3500" spc="-4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company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685" y="1708480"/>
            <a:ext cx="11341735" cy="459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  <a:tab pos="1170305" algn="l"/>
                <a:tab pos="3127375" algn="l"/>
                <a:tab pos="4344035" algn="l"/>
                <a:tab pos="5750560" algn="l"/>
                <a:tab pos="6564630" algn="l"/>
                <a:tab pos="7971790" algn="l"/>
                <a:tab pos="8672830" algn="l"/>
                <a:tab pos="10047605" algn="l"/>
              </a:tabLst>
            </a:pP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beneficiaries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receive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support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services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venture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	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building,</a:t>
            </a:r>
            <a:endParaRPr sz="240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networking</a:t>
            </a:r>
            <a:r>
              <a:rPr sz="2400" b="1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b="1" spc="-10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fundraising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,</a:t>
            </a:r>
            <a:r>
              <a:rPr sz="2400" spc="-10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including:</a:t>
            </a:r>
            <a:endParaRPr sz="2400">
              <a:latin typeface="Segoe UI"/>
              <a:cs typeface="Segoe UI"/>
            </a:endParaRPr>
          </a:p>
          <a:p>
            <a:pPr marL="617220" lvl="1" indent="-342900">
              <a:lnSpc>
                <a:spcPct val="100000"/>
              </a:lnSpc>
              <a:spcBef>
                <a:spcPts val="1360"/>
              </a:spcBef>
              <a:buClr>
                <a:srgbClr val="C00000"/>
              </a:buClr>
              <a:buFont typeface="Arial MT"/>
              <a:buChar char="•"/>
              <a:tabLst>
                <a:tab pos="617220" algn="l"/>
              </a:tabLst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preparation</a:t>
            </a:r>
            <a:r>
              <a:rPr sz="20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investor</a:t>
            </a:r>
            <a:r>
              <a:rPr sz="20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materials</a:t>
            </a:r>
            <a:endParaRPr sz="2000">
              <a:latin typeface="Segoe UI"/>
              <a:cs typeface="Segoe UI"/>
            </a:endParaRPr>
          </a:p>
          <a:p>
            <a:pPr marL="617220" lvl="1" indent="-342900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Arial MT"/>
              <a:buChar char="•"/>
              <a:tabLst>
                <a:tab pos="617220" algn="l"/>
              </a:tabLst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support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development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0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company-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specific</a:t>
            </a:r>
            <a:r>
              <a:rPr sz="20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fundraising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strategy</a:t>
            </a:r>
            <a:endParaRPr sz="2000">
              <a:latin typeface="Segoe UI"/>
              <a:cs typeface="Segoe UI"/>
            </a:endParaRPr>
          </a:p>
          <a:p>
            <a:pPr marL="617220" lvl="1" indent="-342900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Arial MT"/>
              <a:buChar char="•"/>
              <a:tabLst>
                <a:tab pos="617220" algn="l"/>
              </a:tabLst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access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0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interested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investors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through</a:t>
            </a:r>
            <a:r>
              <a:rPr sz="20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bespoke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co-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investor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platform</a:t>
            </a:r>
            <a:endParaRPr sz="2000">
              <a:latin typeface="Segoe UI"/>
              <a:cs typeface="Segoe UI"/>
            </a:endParaRPr>
          </a:p>
          <a:p>
            <a:pPr marL="617220" lvl="1" indent="-342900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Arial MT"/>
              <a:buChar char="•"/>
              <a:tabLst>
                <a:tab pos="617220" algn="l"/>
              </a:tabLst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access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tailored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events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investor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gatherings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(e.g.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e-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pitching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events)</a:t>
            </a:r>
            <a:endParaRPr sz="2000">
              <a:latin typeface="Segoe UI"/>
              <a:cs typeface="Segoe UI"/>
            </a:endParaRPr>
          </a:p>
          <a:p>
            <a:pPr marL="614045" lvl="1" indent="-339725" algn="just">
              <a:lnSpc>
                <a:spcPct val="100000"/>
              </a:lnSpc>
              <a:spcBef>
                <a:spcPts val="1805"/>
              </a:spcBef>
              <a:buClr>
                <a:srgbClr val="C00000"/>
              </a:buClr>
              <a:buFont typeface="Arial MT"/>
              <a:buChar char="•"/>
              <a:tabLst>
                <a:tab pos="614045" algn="l"/>
              </a:tabLst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direct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referrals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introductions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instance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existing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Fund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co-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investors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(&gt;1,000)</a:t>
            </a:r>
            <a:endParaRPr sz="2000">
              <a:latin typeface="Segoe UI"/>
              <a:cs typeface="Segoe UI"/>
            </a:endParaRPr>
          </a:p>
          <a:p>
            <a:pPr marL="467359" marR="5715" indent="-454659" algn="just">
              <a:lnSpc>
                <a:spcPct val="100000"/>
              </a:lnSpc>
              <a:spcBef>
                <a:spcPts val="1040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80" dirty="0">
                <a:solidFill>
                  <a:srgbClr val="2C2C2C"/>
                </a:solidFill>
                <a:latin typeface="Segoe UI"/>
                <a:cs typeface="Segoe UI"/>
              </a:rPr>
              <a:t> 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spc="85" dirty="0">
                <a:solidFill>
                  <a:srgbClr val="2C2C2C"/>
                </a:solidFill>
                <a:latin typeface="Segoe UI"/>
                <a:cs typeface="Segoe UI"/>
              </a:rPr>
              <a:t> 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Fund</a:t>
            </a:r>
            <a:r>
              <a:rPr sz="2400" spc="80" dirty="0">
                <a:solidFill>
                  <a:srgbClr val="2C2C2C"/>
                </a:solidFill>
                <a:latin typeface="Segoe UI"/>
                <a:cs typeface="Segoe UI"/>
              </a:rPr>
              <a:t> 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aims</a:t>
            </a:r>
            <a:r>
              <a:rPr sz="2400" spc="90" dirty="0">
                <a:solidFill>
                  <a:srgbClr val="2C2C2C"/>
                </a:solidFill>
                <a:latin typeface="Segoe UI"/>
                <a:cs typeface="Segoe UI"/>
              </a:rPr>
              <a:t> 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80" dirty="0">
                <a:solidFill>
                  <a:srgbClr val="2C2C2C"/>
                </a:solidFill>
                <a:latin typeface="Segoe UI"/>
                <a:cs typeface="Segoe UI"/>
              </a:rPr>
              <a:t> 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be</a:t>
            </a:r>
            <a:r>
              <a:rPr sz="2400" spc="85" dirty="0">
                <a:solidFill>
                  <a:srgbClr val="2C2C2C"/>
                </a:solidFill>
                <a:latin typeface="Segoe UI"/>
                <a:cs typeface="Segoe UI"/>
              </a:rPr>
              <a:t> 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</a:t>
            </a:r>
            <a:r>
              <a:rPr sz="2400" spc="85" dirty="0">
                <a:solidFill>
                  <a:srgbClr val="2C2C2C"/>
                </a:solidFill>
                <a:latin typeface="Segoe UI"/>
                <a:cs typeface="Segoe UI"/>
              </a:rPr>
              <a:t> 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investor</a:t>
            </a:r>
            <a:r>
              <a:rPr sz="2400" b="1" spc="75" dirty="0">
                <a:solidFill>
                  <a:srgbClr val="2C2C2C"/>
                </a:solidFill>
                <a:latin typeface="Segoe UI"/>
                <a:cs typeface="Segoe UI"/>
              </a:rPr>
              <a:t> 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b="1" spc="80" dirty="0">
                <a:solidFill>
                  <a:srgbClr val="2C2C2C"/>
                </a:solidFill>
                <a:latin typeface="Segoe UI"/>
                <a:cs typeface="Segoe UI"/>
              </a:rPr>
              <a:t> 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choice</a:t>
            </a:r>
            <a:r>
              <a:rPr sz="2400" b="1" spc="80" dirty="0">
                <a:solidFill>
                  <a:srgbClr val="2C2C2C"/>
                </a:solidFill>
                <a:latin typeface="Segoe UI"/>
                <a:cs typeface="Segoe UI"/>
              </a:rPr>
              <a:t> 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80" dirty="0">
                <a:solidFill>
                  <a:srgbClr val="2C2C2C"/>
                </a:solidFill>
                <a:latin typeface="Segoe UI"/>
                <a:cs typeface="Segoe UI"/>
              </a:rPr>
              <a:t> 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European</a:t>
            </a:r>
            <a:r>
              <a:rPr sz="2400" spc="80" dirty="0">
                <a:solidFill>
                  <a:srgbClr val="2C2C2C"/>
                </a:solidFill>
                <a:latin typeface="Segoe UI"/>
                <a:cs typeface="Segoe UI"/>
              </a:rPr>
              <a:t> 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deep</a:t>
            </a:r>
            <a:r>
              <a:rPr sz="2400" spc="90" dirty="0">
                <a:solidFill>
                  <a:srgbClr val="2C2C2C"/>
                </a:solidFill>
                <a:latin typeface="Segoe UI"/>
                <a:cs typeface="Segoe UI"/>
              </a:rPr>
              <a:t> 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tech 	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entrepreneurs</a:t>
            </a:r>
            <a:r>
              <a:rPr sz="2400" spc="2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254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start-ups</a:t>
            </a:r>
            <a:r>
              <a:rPr sz="2400" spc="2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providing</a:t>
            </a:r>
            <a:r>
              <a:rPr sz="2400" spc="2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value</a:t>
            </a:r>
            <a:r>
              <a:rPr sz="2400" b="1" spc="2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add</a:t>
            </a:r>
            <a:r>
              <a:rPr sz="2400" b="1" spc="2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throughout</a:t>
            </a:r>
            <a:r>
              <a:rPr sz="2400" b="1" spc="2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b="1" spc="2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lifecycle</a:t>
            </a:r>
            <a:r>
              <a:rPr sz="2400" b="1" spc="2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to 	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portfolio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companies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beyond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financial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support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1678000"/>
            <a:ext cx="6742430" cy="4554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Two</a:t>
            </a:r>
            <a:r>
              <a:rPr sz="20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process</a:t>
            </a:r>
            <a:r>
              <a:rPr sz="20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approaches</a:t>
            </a:r>
            <a:r>
              <a:rPr sz="2000" b="1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–</a:t>
            </a:r>
            <a:r>
              <a:rPr sz="20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“Normal”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“STEP”</a:t>
            </a:r>
            <a:endParaRPr sz="20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16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Dynamic</a:t>
            </a:r>
            <a:r>
              <a:rPr sz="2000" b="1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management</a:t>
            </a:r>
            <a:r>
              <a:rPr sz="2000" b="1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000" b="1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000" b="1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000" b="1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Fund</a:t>
            </a:r>
            <a:r>
              <a:rPr sz="2000" b="1" spc="-10" dirty="0">
                <a:solidFill>
                  <a:srgbClr val="2C2C2C"/>
                </a:solidFill>
                <a:latin typeface="Segoe UI"/>
                <a:cs typeface="Segoe UI"/>
              </a:rPr>
              <a:t> budget</a:t>
            </a:r>
            <a:endParaRPr sz="2000">
              <a:latin typeface="Segoe UI"/>
              <a:cs typeface="Segoe UI"/>
            </a:endParaRPr>
          </a:p>
          <a:p>
            <a:pPr marL="615950" lvl="1" indent="-341630">
              <a:lnSpc>
                <a:spcPct val="100000"/>
              </a:lnSpc>
              <a:spcBef>
                <a:spcPts val="1805"/>
              </a:spcBef>
              <a:buClr>
                <a:srgbClr val="C00000"/>
              </a:buClr>
              <a:buFont typeface="Courier New"/>
              <a:buChar char="o"/>
              <a:tabLst>
                <a:tab pos="615950" algn="l"/>
              </a:tabLst>
            </a:pP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Commitments</a:t>
            </a:r>
            <a:r>
              <a:rPr sz="18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internally</a:t>
            </a:r>
            <a:r>
              <a:rPr sz="18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versus</a:t>
            </a:r>
            <a:r>
              <a:rPr sz="18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Segoe UI"/>
                <a:cs typeface="Segoe UI"/>
              </a:rPr>
              <a:t>vis-à-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vis</a:t>
            </a:r>
            <a:r>
              <a:rPr sz="18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Segoe UI"/>
                <a:cs typeface="Segoe UI"/>
              </a:rPr>
              <a:t>companies</a:t>
            </a:r>
            <a:endParaRPr sz="1800">
              <a:latin typeface="Segoe UI"/>
              <a:cs typeface="Segoe UI"/>
            </a:endParaRPr>
          </a:p>
          <a:p>
            <a:pPr marL="615950" lvl="1" indent="-34163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ourier New"/>
              <a:buChar char="o"/>
              <a:tabLst>
                <a:tab pos="615950" algn="l"/>
              </a:tabLst>
            </a:pPr>
            <a:r>
              <a:rPr sz="1800" spc="-10" dirty="0">
                <a:solidFill>
                  <a:srgbClr val="2C2C2C"/>
                </a:solidFill>
                <a:latin typeface="Segoe UI"/>
                <a:cs typeface="Segoe UI"/>
              </a:rPr>
              <a:t>Grant-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first</a:t>
            </a:r>
            <a:r>
              <a:rPr sz="18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cases</a:t>
            </a:r>
            <a:r>
              <a:rPr sz="18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18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Article </a:t>
            </a:r>
            <a:r>
              <a:rPr sz="1800" spc="-10" dirty="0">
                <a:solidFill>
                  <a:srgbClr val="2C2C2C"/>
                </a:solidFill>
                <a:latin typeface="Segoe UI"/>
                <a:cs typeface="Segoe UI"/>
              </a:rPr>
              <a:t>48(12)</a:t>
            </a:r>
            <a:endParaRPr sz="18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955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Increased</a:t>
            </a:r>
            <a:r>
              <a:rPr sz="20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scrutiny</a:t>
            </a:r>
            <a:r>
              <a:rPr sz="20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000" b="1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selectiveness</a:t>
            </a:r>
            <a:r>
              <a:rPr sz="20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on</a:t>
            </a:r>
            <a:r>
              <a:rPr sz="2000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investments</a:t>
            </a:r>
            <a:endParaRPr sz="2000">
              <a:latin typeface="Segoe UI"/>
              <a:cs typeface="Segoe UI"/>
            </a:endParaRPr>
          </a:p>
          <a:p>
            <a:pPr marL="615950" lvl="1" indent="-341630">
              <a:lnSpc>
                <a:spcPct val="100000"/>
              </a:lnSpc>
              <a:spcBef>
                <a:spcPts val="1810"/>
              </a:spcBef>
              <a:buClr>
                <a:srgbClr val="C00000"/>
              </a:buClr>
              <a:buFont typeface="Courier New"/>
              <a:buChar char="o"/>
              <a:tabLst>
                <a:tab pos="615950" algn="l"/>
              </a:tabLst>
            </a:pP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Enhanced</a:t>
            </a:r>
            <a:r>
              <a:rPr sz="18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due</a:t>
            </a:r>
            <a:r>
              <a:rPr sz="18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diligence</a:t>
            </a:r>
            <a:r>
              <a:rPr sz="18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Segoe UI"/>
                <a:cs typeface="Segoe UI"/>
              </a:rPr>
              <a:t>approach</a:t>
            </a:r>
            <a:endParaRPr sz="1800">
              <a:latin typeface="Segoe UI"/>
              <a:cs typeface="Segoe UI"/>
            </a:endParaRPr>
          </a:p>
          <a:p>
            <a:pPr marL="615950" lvl="1" indent="-34163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ourier New"/>
              <a:buChar char="o"/>
              <a:tabLst>
                <a:tab pos="615950" algn="l"/>
              </a:tabLst>
            </a:pP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“Delayed</a:t>
            </a:r>
            <a:r>
              <a:rPr sz="18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investment”</a:t>
            </a:r>
            <a:r>
              <a:rPr sz="18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as</a:t>
            </a:r>
            <a:r>
              <a:rPr sz="18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opposed</a:t>
            </a:r>
            <a:r>
              <a:rPr sz="18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18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Segoe UI"/>
                <a:cs typeface="Segoe UI"/>
              </a:rPr>
              <a:t>grant-first</a:t>
            </a:r>
            <a:endParaRPr sz="18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95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Implementation</a:t>
            </a:r>
            <a:r>
              <a:rPr sz="20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0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economic</a:t>
            </a:r>
            <a:r>
              <a:rPr sz="20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security</a:t>
            </a:r>
            <a:r>
              <a:rPr sz="20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measures</a:t>
            </a:r>
            <a:r>
              <a:rPr sz="20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(STEP)</a:t>
            </a:r>
            <a:endParaRPr sz="2000">
              <a:latin typeface="Segoe UI"/>
              <a:cs typeface="Segoe UI"/>
            </a:endParaRPr>
          </a:p>
          <a:p>
            <a:pPr marL="469265" indent="-456565">
              <a:lnSpc>
                <a:spcPct val="100000"/>
              </a:lnSpc>
              <a:spcBef>
                <a:spcPts val="216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Focus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on </a:t>
            </a:r>
            <a:r>
              <a:rPr sz="2000" b="1" spc="-10" dirty="0">
                <a:solidFill>
                  <a:srgbClr val="2C2C2C"/>
                </a:solidFill>
                <a:latin typeface="Segoe UI"/>
                <a:cs typeface="Segoe UI"/>
              </a:rPr>
              <a:t>post-investment/approval</a:t>
            </a:r>
            <a:r>
              <a:rPr sz="20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C2C2C"/>
                </a:solidFill>
                <a:latin typeface="Segoe UI"/>
                <a:cs typeface="Segoe UI"/>
              </a:rPr>
              <a:t>value</a:t>
            </a:r>
            <a:r>
              <a:rPr sz="2000" b="1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2C2C2C"/>
                </a:solidFill>
                <a:latin typeface="Segoe UI"/>
                <a:cs typeface="Segoe UI"/>
              </a:rPr>
              <a:t>added</a:t>
            </a:r>
            <a:endParaRPr sz="2000">
              <a:latin typeface="Segoe UI"/>
              <a:cs typeface="Segoe UI"/>
            </a:endParaRPr>
          </a:p>
          <a:p>
            <a:pPr marL="615950" lvl="1" indent="-341630">
              <a:lnSpc>
                <a:spcPct val="100000"/>
              </a:lnSpc>
              <a:spcBef>
                <a:spcPts val="1815"/>
              </a:spcBef>
              <a:buClr>
                <a:srgbClr val="C00000"/>
              </a:buClr>
              <a:buFont typeface="Courier New"/>
              <a:buChar char="o"/>
              <a:tabLst>
                <a:tab pos="615950" algn="l"/>
              </a:tabLst>
            </a:pP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Syndication</a:t>
            </a:r>
            <a:r>
              <a:rPr sz="18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through</a:t>
            </a:r>
            <a:r>
              <a:rPr sz="18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1800" spc="-7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2C2C2C"/>
                </a:solidFill>
                <a:latin typeface="Segoe UI"/>
                <a:cs typeface="Segoe UI"/>
              </a:rPr>
              <a:t>Trusted</a:t>
            </a:r>
            <a:r>
              <a:rPr sz="18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Investor</a:t>
            </a:r>
            <a:r>
              <a:rPr sz="18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C2C2C"/>
                </a:solidFill>
                <a:latin typeface="Segoe UI"/>
                <a:cs typeface="Segoe UI"/>
              </a:rPr>
              <a:t>Network</a:t>
            </a:r>
            <a:r>
              <a:rPr sz="18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2C2C2C"/>
                </a:solidFill>
                <a:latin typeface="Segoe UI"/>
                <a:cs typeface="Segoe UI"/>
              </a:rPr>
              <a:t>etc.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708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180" dirty="0"/>
              <a:t> </a:t>
            </a:r>
            <a:r>
              <a:rPr spc="-70" dirty="0"/>
              <a:t>key</a:t>
            </a:r>
            <a:r>
              <a:rPr spc="-155" dirty="0"/>
              <a:t> </a:t>
            </a:r>
            <a:r>
              <a:rPr spc="-25" dirty="0"/>
              <a:t>focus</a:t>
            </a:r>
            <a:r>
              <a:rPr spc="-155" dirty="0"/>
              <a:t> </a:t>
            </a:r>
            <a:r>
              <a:rPr spc="-25" dirty="0"/>
              <a:t>areas</a:t>
            </a:r>
            <a:r>
              <a:rPr spc="-165" dirty="0"/>
              <a:t> </a:t>
            </a:r>
            <a:r>
              <a:rPr dirty="0"/>
              <a:t>at</a:t>
            </a:r>
            <a:r>
              <a:rPr spc="-145" dirty="0"/>
              <a:t> </a:t>
            </a:r>
            <a:r>
              <a:rPr dirty="0"/>
              <a:t>EIC</a:t>
            </a:r>
            <a:r>
              <a:rPr spc="-170" dirty="0"/>
              <a:t> </a:t>
            </a:r>
            <a:r>
              <a:rPr dirty="0"/>
              <a:t>Fund</a:t>
            </a:r>
            <a:r>
              <a:rPr spc="-175" dirty="0"/>
              <a:t> </a:t>
            </a:r>
            <a:r>
              <a:rPr spc="-10" dirty="0"/>
              <a:t>under</a:t>
            </a:r>
            <a:r>
              <a:rPr spc="-175" dirty="0"/>
              <a:t> </a:t>
            </a:r>
            <a:r>
              <a:rPr spc="-20" dirty="0"/>
              <a:t>WP25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1658188"/>
            <a:ext cx="11043285" cy="4775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indent="-3295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42265" algn="l"/>
              </a:tabLst>
            </a:pPr>
            <a:r>
              <a:rPr sz="2600" b="1" dirty="0">
                <a:latin typeface="Calibri"/>
                <a:cs typeface="Calibri"/>
              </a:rPr>
              <a:t>Quality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stamp</a:t>
            </a:r>
            <a:endParaRPr sz="2600">
              <a:latin typeface="Calibri"/>
              <a:cs typeface="Calibri"/>
            </a:endParaRPr>
          </a:p>
          <a:p>
            <a:pPr marL="469900" marR="5080" lvl="1" indent="-457200">
              <a:lnSpc>
                <a:spcPts val="2390"/>
              </a:lnSpc>
              <a:spcBef>
                <a:spcPts val="2430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investments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made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EIC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represent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best-</a:t>
            </a:r>
            <a:r>
              <a:rPr sz="2200" spc="-10" dirty="0">
                <a:latin typeface="Calibri"/>
                <a:cs typeface="Calibri"/>
              </a:rPr>
              <a:t>in-</a:t>
            </a:r>
            <a:r>
              <a:rPr sz="2200" dirty="0">
                <a:latin typeface="Calibri"/>
                <a:cs typeface="Calibri"/>
              </a:rPr>
              <a:t>class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technologies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gone </a:t>
            </a:r>
            <a:r>
              <a:rPr sz="2200" dirty="0">
                <a:latin typeface="Calibri"/>
                <a:cs typeface="Calibri"/>
              </a:rPr>
              <a:t>through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thorough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scrutiny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creating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quality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stamp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entire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portfolio</a:t>
            </a:r>
            <a:endParaRPr sz="2200">
              <a:latin typeface="Calibri"/>
              <a:cs typeface="Calibri"/>
            </a:endParaRPr>
          </a:p>
          <a:p>
            <a:pPr marL="342265" indent="-329565">
              <a:lnSpc>
                <a:spcPct val="100000"/>
              </a:lnSpc>
              <a:spcBef>
                <a:spcPts val="2035"/>
              </a:spcBef>
              <a:buAutoNum type="arabicPeriod" startAt="2"/>
              <a:tabLst>
                <a:tab pos="342265" algn="l"/>
              </a:tabLst>
            </a:pPr>
            <a:r>
              <a:rPr sz="2600" b="1" dirty="0">
                <a:latin typeface="Calibri"/>
                <a:cs typeface="Calibri"/>
              </a:rPr>
              <a:t>Smart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money</a:t>
            </a:r>
            <a:endParaRPr sz="2600">
              <a:latin typeface="Calibri"/>
              <a:cs typeface="Calibri"/>
            </a:endParaRPr>
          </a:p>
          <a:p>
            <a:pPr marL="469900" marR="585470" lvl="1" indent="-457200">
              <a:lnSpc>
                <a:spcPct val="90300"/>
              </a:lnSpc>
              <a:spcBef>
                <a:spcPts val="2395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Creating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EIC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investor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choice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beyond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financial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through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providing </a:t>
            </a:r>
            <a:r>
              <a:rPr sz="2200" dirty="0">
                <a:latin typeface="Calibri"/>
                <a:cs typeface="Calibri"/>
              </a:rPr>
              <a:t>various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value-</a:t>
            </a:r>
            <a:r>
              <a:rPr sz="2200" dirty="0">
                <a:latin typeface="Calibri"/>
                <a:cs typeface="Calibri"/>
              </a:rPr>
              <a:t>added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elements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portfolio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companies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(coaching,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syndication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fundraising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go-to-</a:t>
            </a:r>
            <a:r>
              <a:rPr sz="2200" spc="-10" dirty="0">
                <a:latin typeface="Calibri"/>
                <a:cs typeface="Calibri"/>
              </a:rPr>
              <a:t>market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etc.)</a:t>
            </a:r>
            <a:endParaRPr sz="2200">
              <a:latin typeface="Calibri"/>
              <a:cs typeface="Calibri"/>
            </a:endParaRPr>
          </a:p>
          <a:p>
            <a:pPr marL="381635" indent="-368935">
              <a:lnSpc>
                <a:spcPct val="100000"/>
              </a:lnSpc>
              <a:spcBef>
                <a:spcPts val="2075"/>
              </a:spcBef>
              <a:buClr>
                <a:srgbClr val="2C2C2C"/>
              </a:buClr>
              <a:buFont typeface="Segoe UI"/>
              <a:buAutoNum type="arabicPeriod" startAt="3"/>
              <a:tabLst>
                <a:tab pos="381635" algn="l"/>
              </a:tabLst>
            </a:pPr>
            <a:r>
              <a:rPr sz="2600" b="1" spc="-10" dirty="0">
                <a:latin typeface="Calibri"/>
                <a:cs typeface="Calibri"/>
              </a:rPr>
              <a:t>Impact</a:t>
            </a:r>
            <a:endParaRPr sz="2600">
              <a:latin typeface="Calibri"/>
              <a:cs typeface="Calibri"/>
            </a:endParaRPr>
          </a:p>
          <a:p>
            <a:pPr marL="469265" lvl="1" indent="-456565">
              <a:lnSpc>
                <a:spcPts val="2515"/>
              </a:lnSpc>
              <a:spcBef>
                <a:spcPts val="2140"/>
              </a:spcBef>
              <a:buClr>
                <a:srgbClr val="CC2E2E"/>
              </a:buClr>
              <a:buFont typeface="Arial MT"/>
              <a:buChar char="•"/>
              <a:tabLst>
                <a:tab pos="469265" algn="l"/>
              </a:tabLst>
            </a:pPr>
            <a:r>
              <a:rPr sz="2200" dirty="0">
                <a:latin typeface="Calibri"/>
                <a:cs typeface="Calibri"/>
              </a:rPr>
              <a:t>Maximising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impact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EIC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Fund’s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investments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ensuring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policy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goals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without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ts val="2515"/>
              </a:lnSpc>
            </a:pPr>
            <a:r>
              <a:rPr sz="2200" dirty="0">
                <a:latin typeface="Calibri"/>
                <a:cs typeface="Calibri"/>
              </a:rPr>
              <a:t>distorting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market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companies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growth/exit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prospects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708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Cornerstones</a:t>
            </a:r>
            <a:r>
              <a:rPr spc="-140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EIC</a:t>
            </a:r>
            <a:r>
              <a:rPr spc="-145" dirty="0"/>
              <a:t> </a:t>
            </a:r>
            <a:r>
              <a:rPr dirty="0"/>
              <a:t>Fund</a:t>
            </a:r>
            <a:r>
              <a:rPr spc="-145" dirty="0"/>
              <a:t> </a:t>
            </a:r>
            <a:r>
              <a:rPr spc="-50" dirty="0"/>
              <a:t>development</a:t>
            </a:r>
            <a:r>
              <a:rPr spc="-140" dirty="0"/>
              <a:t> </a:t>
            </a:r>
            <a:r>
              <a:rPr spc="-10" dirty="0"/>
              <a:t>areas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2023364"/>
            <a:ext cx="11282045" cy="30441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080" indent="-457200">
              <a:lnSpc>
                <a:spcPts val="2590"/>
              </a:lnSpc>
              <a:spcBef>
                <a:spcPts val="425"/>
              </a:spcBef>
              <a:buClr>
                <a:srgbClr val="CC2E2E"/>
              </a:buClr>
              <a:buFont typeface="Arial MT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Single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company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(i.e.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no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consortia,</a:t>
            </a:r>
            <a:r>
              <a:rPr sz="2400" b="1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but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subcontracting</a:t>
            </a:r>
            <a:r>
              <a:rPr sz="2400" b="1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b="1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affiliated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entities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are</a:t>
            </a:r>
            <a:r>
              <a:rPr sz="2400" b="1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possible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2400">
              <a:latin typeface="Segoe UI"/>
              <a:cs typeface="Segoe UI"/>
            </a:endParaRPr>
          </a:p>
          <a:p>
            <a:pPr marL="354965" indent="-342265">
              <a:lnSpc>
                <a:spcPts val="2760"/>
              </a:lnSpc>
              <a:buClr>
                <a:srgbClr val="C00000"/>
              </a:buClr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SME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according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EU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definition:</a:t>
            </a:r>
            <a:endParaRPr sz="2400">
              <a:latin typeface="Segoe UI"/>
              <a:cs typeface="Segoe UI"/>
            </a:endParaRPr>
          </a:p>
          <a:p>
            <a:pPr marL="355600">
              <a:lnSpc>
                <a:spcPts val="2165"/>
              </a:lnSpc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&lt;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250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employees,</a:t>
            </a:r>
            <a:r>
              <a:rPr sz="20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&lt;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50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million</a:t>
            </a:r>
            <a:r>
              <a:rPr sz="20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EUR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turnover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&lt;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43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million EUR</a:t>
            </a:r>
            <a:r>
              <a:rPr sz="20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total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balance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sheet,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data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20" dirty="0">
                <a:solidFill>
                  <a:srgbClr val="2C2C2C"/>
                </a:solidFill>
                <a:latin typeface="Segoe UI"/>
                <a:cs typeface="Segoe UI"/>
              </a:rPr>
              <a:t>from</a:t>
            </a:r>
            <a:endParaRPr sz="2000">
              <a:latin typeface="Segoe UI"/>
              <a:cs typeface="Segoe UI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linked</a:t>
            </a:r>
            <a:r>
              <a:rPr sz="20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partner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enterprises</a:t>
            </a:r>
            <a:r>
              <a:rPr sz="20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might</a:t>
            </a:r>
            <a:r>
              <a:rPr sz="20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need</a:t>
            </a:r>
            <a:r>
              <a:rPr sz="20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be</a:t>
            </a:r>
            <a:r>
              <a:rPr sz="20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taken</a:t>
            </a:r>
            <a:r>
              <a:rPr sz="20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C2C2C"/>
                </a:solidFill>
                <a:latin typeface="Segoe UI"/>
                <a:cs typeface="Segoe UI"/>
              </a:rPr>
              <a:t>into</a:t>
            </a:r>
            <a:r>
              <a:rPr sz="20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C2C2C"/>
                </a:solidFill>
                <a:latin typeface="Segoe UI"/>
                <a:cs typeface="Segoe UI"/>
              </a:rPr>
              <a:t>account*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39"/>
              </a:spcBef>
            </a:pPr>
            <a:endParaRPr sz="2000">
              <a:latin typeface="Segoe UI"/>
              <a:cs typeface="Segoe UI"/>
            </a:endParaRPr>
          </a:p>
          <a:p>
            <a:pPr marL="354965" indent="-342265">
              <a:lnSpc>
                <a:spcPct val="100000"/>
              </a:lnSpc>
              <a:buClr>
                <a:srgbClr val="C00000"/>
              </a:buClr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Small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mid-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caps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(up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499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employees)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–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rapid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scale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up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only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561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UI Semibold"/>
                <a:cs typeface="Segoe UI Semibold"/>
              </a:rPr>
              <a:t>EIC</a:t>
            </a:r>
            <a:r>
              <a:rPr sz="3600" spc="-6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Accelerator</a:t>
            </a:r>
            <a:r>
              <a:rPr sz="3600" spc="-4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–</a:t>
            </a:r>
            <a:r>
              <a:rPr sz="3600" spc="-6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Who</a:t>
            </a:r>
            <a:r>
              <a:rPr sz="3600" spc="-6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can</a:t>
            </a:r>
            <a:r>
              <a:rPr sz="3600" spc="-70" dirty="0">
                <a:latin typeface="Segoe UI Semibold"/>
                <a:cs typeface="Segoe UI Semibold"/>
              </a:rPr>
              <a:t> </a:t>
            </a:r>
            <a:r>
              <a:rPr sz="3600" spc="-10" dirty="0">
                <a:latin typeface="Segoe UI Semibold"/>
                <a:cs typeface="Segoe UI Semibold"/>
              </a:rPr>
              <a:t>apply?</a:t>
            </a:r>
            <a:endParaRPr sz="36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9683" y="5955791"/>
            <a:ext cx="11381740" cy="492759"/>
          </a:xfrm>
          <a:prstGeom prst="rect">
            <a:avLst/>
          </a:prstGeom>
          <a:solidFill>
            <a:srgbClr val="55358B"/>
          </a:solidFill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26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*</a:t>
            </a:r>
            <a:r>
              <a:rPr sz="2600" u="sng" spc="-3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6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More</a:t>
            </a:r>
            <a:r>
              <a:rPr sz="2600" u="sng" spc="-3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6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details</a:t>
            </a:r>
            <a:r>
              <a:rPr sz="2600" u="sng" spc="-65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6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and</a:t>
            </a:r>
            <a:r>
              <a:rPr sz="2600" u="sng" spc="-35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6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self-assessment</a:t>
            </a:r>
            <a:r>
              <a:rPr sz="2600" u="sng" spc="-7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600" u="sng" spc="-2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tool</a:t>
            </a:r>
            <a:endParaRPr sz="2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444928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5400" b="0" kern="0" dirty="0">
                <a:solidFill>
                  <a:schemeClr val="accent4"/>
                </a:solidFill>
              </a:rPr>
              <a:t>Thank you!</a:t>
            </a:r>
          </a:p>
          <a:p>
            <a:pPr algn="ctr"/>
            <a:br>
              <a:rPr lang="en-GB" b="0" kern="0" dirty="0">
                <a:latin typeface="EC Square Sans Pro" panose="020B0506040000020004" pitchFamily="34" charset="0"/>
              </a:rPr>
            </a:br>
            <a:r>
              <a:rPr lang="en-GB" b="0" kern="0" dirty="0">
                <a:latin typeface="EC Square Sans Pro" panose="020B0506040000020004" pitchFamily="34" charset="0"/>
              </a:rPr>
              <a:t> </a:t>
            </a: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kern="0" dirty="0"/>
            </a:br>
            <a:endParaRPr lang="en-GB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107899" y="4221088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765568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solidFill>
                  <a:schemeClr val="tx2"/>
                </a:solidFill>
                <a:latin typeface="+mj-lt"/>
                <a:hlinkClick r:id="rId2"/>
              </a:rPr>
              <a:t>http://ec.europa.eu/horizon-europe</a:t>
            </a:r>
            <a:endParaRPr lang="en-GB" sz="1800" b="1" u="sng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1000" b="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1975992"/>
            <a:ext cx="11318240" cy="267843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0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Natural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person(s)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legal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entity</a:t>
            </a:r>
            <a:endParaRPr sz="2400">
              <a:latin typeface="Segoe UI"/>
              <a:cs typeface="Segoe UI"/>
            </a:endParaRPr>
          </a:p>
          <a:p>
            <a:pPr marL="812800" marR="5080" lvl="1" indent="-343535">
              <a:lnSpc>
                <a:spcPct val="100000"/>
              </a:lnSpc>
              <a:spcBef>
                <a:spcPts val="1205"/>
              </a:spcBef>
              <a:buClr>
                <a:srgbClr val="C00000"/>
              </a:buClr>
              <a:buFont typeface="Wingdings"/>
              <a:buChar char=""/>
              <a:tabLst>
                <a:tab pos="812800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From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Member</a:t>
            </a:r>
            <a:r>
              <a:rPr sz="2400" spc="-9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State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(MS)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Associated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Country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(AC)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intending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establish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an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SME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small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mid-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cap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MS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AC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time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signing</a:t>
            </a:r>
            <a:r>
              <a:rPr sz="24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EIC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Accelerator contract.</a:t>
            </a:r>
            <a:endParaRPr sz="2400">
              <a:latin typeface="Segoe UI"/>
              <a:cs typeface="Segoe UI"/>
            </a:endParaRPr>
          </a:p>
          <a:p>
            <a:pPr marL="812800" marR="182245" lvl="1" indent="-343535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/>
              <a:buChar char=""/>
              <a:tabLst>
                <a:tab pos="812800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From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non-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associated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third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country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intending</a:t>
            </a:r>
            <a:r>
              <a:rPr sz="2400" spc="-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establish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SME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to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relocate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existing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SME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MS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AC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(establishment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prior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full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proposal!)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561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Segoe UI Semibold"/>
                <a:cs typeface="Segoe UI Semibold"/>
              </a:rPr>
              <a:t>EIC</a:t>
            </a:r>
            <a:r>
              <a:rPr sz="3600" spc="-6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Accelerator</a:t>
            </a:r>
            <a:r>
              <a:rPr sz="3600" spc="-4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–</a:t>
            </a:r>
            <a:r>
              <a:rPr sz="3600" spc="-65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Who</a:t>
            </a:r>
            <a:r>
              <a:rPr sz="3600" spc="-60" dirty="0">
                <a:latin typeface="Segoe UI Semibold"/>
                <a:cs typeface="Segoe UI Semibold"/>
              </a:rPr>
              <a:t> </a:t>
            </a:r>
            <a:r>
              <a:rPr sz="3600" dirty="0">
                <a:latin typeface="Segoe UI Semibold"/>
                <a:cs typeface="Segoe UI Semibold"/>
              </a:rPr>
              <a:t>can</a:t>
            </a:r>
            <a:r>
              <a:rPr sz="3600" spc="-70" dirty="0">
                <a:latin typeface="Segoe UI Semibold"/>
                <a:cs typeface="Segoe UI Semibold"/>
              </a:rPr>
              <a:t> </a:t>
            </a:r>
            <a:r>
              <a:rPr sz="3600" spc="-10" dirty="0">
                <a:latin typeface="Segoe UI Semibold"/>
                <a:cs typeface="Segoe UI Semibold"/>
              </a:rPr>
              <a:t>apply?</a:t>
            </a:r>
            <a:endParaRPr sz="36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9683" y="5955791"/>
            <a:ext cx="11381740" cy="492759"/>
          </a:xfrm>
          <a:prstGeom prst="rect">
            <a:avLst/>
          </a:prstGeom>
          <a:solidFill>
            <a:srgbClr val="55358B"/>
          </a:solidFill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26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*</a:t>
            </a:r>
            <a:r>
              <a:rPr sz="2600" u="sng" spc="-3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6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More</a:t>
            </a:r>
            <a:r>
              <a:rPr sz="2600" u="sng" spc="-3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6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details</a:t>
            </a:r>
            <a:r>
              <a:rPr sz="2600" u="sng" spc="-65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6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and</a:t>
            </a:r>
            <a:r>
              <a:rPr sz="2600" u="sng" spc="-35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600" u="sng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self-assessment</a:t>
            </a:r>
            <a:r>
              <a:rPr sz="2600" u="sng" spc="-7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 </a:t>
            </a:r>
            <a:r>
              <a:rPr sz="2600" u="sng" spc="-20" dirty="0">
                <a:solidFill>
                  <a:srgbClr val="FAEDED"/>
                </a:solidFill>
                <a:uFill>
                  <a:solidFill>
                    <a:srgbClr val="FAEDED"/>
                  </a:solidFill>
                </a:uFill>
                <a:latin typeface="Segoe UI"/>
                <a:cs typeface="Segoe UI"/>
              </a:rPr>
              <a:t>tool</a:t>
            </a:r>
            <a:endParaRPr sz="2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857" y="2436113"/>
            <a:ext cx="33020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6F2F9F"/>
                </a:solidFill>
                <a:latin typeface="Segoe UI"/>
                <a:cs typeface="Segoe UI"/>
              </a:rPr>
              <a:t>EIC</a:t>
            </a:r>
            <a:r>
              <a:rPr sz="2600" b="1" spc="-45" dirty="0">
                <a:solidFill>
                  <a:srgbClr val="6F2F9F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Segoe UI"/>
                <a:cs typeface="Segoe UI"/>
              </a:rPr>
              <a:t>Accelerator</a:t>
            </a:r>
            <a:r>
              <a:rPr sz="2600" b="1" spc="-40" dirty="0">
                <a:solidFill>
                  <a:srgbClr val="6F2F9F"/>
                </a:solidFill>
                <a:latin typeface="Segoe UI"/>
                <a:cs typeface="Segoe UI"/>
              </a:rPr>
              <a:t> </a:t>
            </a:r>
            <a:r>
              <a:rPr sz="2600" b="1" spc="-20" dirty="0">
                <a:solidFill>
                  <a:srgbClr val="C00000"/>
                </a:solidFill>
                <a:latin typeface="Segoe UI"/>
                <a:cs typeface="Segoe UI"/>
              </a:rPr>
              <a:t>Open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857" y="4475734"/>
            <a:ext cx="41440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6F2F9F"/>
                </a:solidFill>
                <a:latin typeface="Segoe UI"/>
                <a:cs typeface="Segoe UI"/>
              </a:rPr>
              <a:t>EIC</a:t>
            </a:r>
            <a:r>
              <a:rPr sz="2600" b="1" spc="-45" dirty="0">
                <a:solidFill>
                  <a:srgbClr val="6F2F9F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Segoe UI"/>
                <a:cs typeface="Segoe UI"/>
              </a:rPr>
              <a:t>Accelerator</a:t>
            </a:r>
            <a:r>
              <a:rPr sz="2600" b="1" spc="-40" dirty="0">
                <a:solidFill>
                  <a:srgbClr val="6F2F9F"/>
                </a:solidFill>
                <a:latin typeface="Segoe UI"/>
                <a:cs typeface="Segoe UI"/>
              </a:rPr>
              <a:t> </a:t>
            </a:r>
            <a:r>
              <a:rPr sz="2600" b="1" spc="-10" dirty="0">
                <a:solidFill>
                  <a:srgbClr val="C00000"/>
                </a:solidFill>
                <a:latin typeface="Segoe UI"/>
                <a:cs typeface="Segoe UI"/>
              </a:rPr>
              <a:t>Challenges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Funding</a:t>
            </a:r>
            <a:r>
              <a:rPr sz="3500" spc="-25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schemes</a:t>
            </a:r>
            <a:endParaRPr sz="3500">
              <a:latin typeface="Segoe UI Semibold"/>
              <a:cs typeface="Segoe UI 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29428" y="2506979"/>
            <a:ext cx="647700" cy="320040"/>
          </a:xfrm>
          <a:custGeom>
            <a:avLst/>
            <a:gdLst/>
            <a:ahLst/>
            <a:cxnLst/>
            <a:rect l="l" t="t" r="r" b="b"/>
            <a:pathLst>
              <a:path w="647700" h="320039">
                <a:moveTo>
                  <a:pt x="487680" y="0"/>
                </a:moveTo>
                <a:lnTo>
                  <a:pt x="487680" y="80010"/>
                </a:lnTo>
                <a:lnTo>
                  <a:pt x="0" y="80010"/>
                </a:lnTo>
                <a:lnTo>
                  <a:pt x="0" y="240030"/>
                </a:lnTo>
                <a:lnTo>
                  <a:pt x="487680" y="240030"/>
                </a:lnTo>
                <a:lnTo>
                  <a:pt x="487680" y="320040"/>
                </a:lnTo>
                <a:lnTo>
                  <a:pt x="647700" y="160020"/>
                </a:lnTo>
                <a:lnTo>
                  <a:pt x="48768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26379" y="4584191"/>
            <a:ext cx="647700" cy="320040"/>
          </a:xfrm>
          <a:custGeom>
            <a:avLst/>
            <a:gdLst/>
            <a:ahLst/>
            <a:cxnLst/>
            <a:rect l="l" t="t" r="r" b="b"/>
            <a:pathLst>
              <a:path w="647700" h="320039">
                <a:moveTo>
                  <a:pt x="487680" y="0"/>
                </a:moveTo>
                <a:lnTo>
                  <a:pt x="487680" y="80009"/>
                </a:lnTo>
                <a:lnTo>
                  <a:pt x="0" y="80009"/>
                </a:lnTo>
                <a:lnTo>
                  <a:pt x="0" y="240029"/>
                </a:lnTo>
                <a:lnTo>
                  <a:pt x="487680" y="240029"/>
                </a:lnTo>
                <a:lnTo>
                  <a:pt x="487680" y="320039"/>
                </a:lnTo>
                <a:lnTo>
                  <a:pt x="647700" y="160019"/>
                </a:lnTo>
                <a:lnTo>
                  <a:pt x="48768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2684" y="1984375"/>
            <a:ext cx="5207635" cy="325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71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support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projects</a:t>
            </a:r>
            <a:r>
              <a:rPr sz="2400" spc="-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in</a:t>
            </a:r>
            <a:r>
              <a:rPr sz="2400" spc="-2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any</a:t>
            </a:r>
            <a:r>
              <a:rPr sz="2400" spc="-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field</a:t>
            </a:r>
            <a:r>
              <a:rPr sz="2400" spc="-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of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science,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technology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spc="-8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application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without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predefined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thematic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priorities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(‘bottom-up’)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90"/>
              </a:spcBef>
            </a:pPr>
            <a:endParaRPr sz="2400">
              <a:latin typeface="Segoe UI"/>
              <a:cs typeface="Segoe UI"/>
            </a:endParaRPr>
          </a:p>
          <a:p>
            <a:pPr marL="34290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support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projects</a:t>
            </a:r>
            <a:r>
              <a:rPr sz="2400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within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Segoe UI"/>
                <a:cs typeface="Segoe UI"/>
              </a:rPr>
              <a:t>predefined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thematic</a:t>
            </a:r>
            <a:r>
              <a:rPr sz="2400" spc="-4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C00000"/>
                </a:solidFill>
                <a:latin typeface="Segoe UI"/>
                <a:cs typeface="Segoe UI"/>
              </a:rPr>
              <a:t>areas</a:t>
            </a:r>
            <a:r>
              <a:rPr sz="2400" spc="-5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aim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achieve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specific</a:t>
            </a:r>
            <a:r>
              <a:rPr sz="2400" spc="-5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objectives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for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each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Challenge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5" y="1671904"/>
            <a:ext cx="11340465" cy="4159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ts val="2735"/>
              </a:lnSpc>
              <a:spcBef>
                <a:spcPts val="100"/>
              </a:spcBef>
              <a:buClr>
                <a:srgbClr val="C00000"/>
              </a:buClr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Accelerator</a:t>
            </a:r>
            <a:r>
              <a:rPr sz="2400" b="1" spc="-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evaluation</a:t>
            </a:r>
            <a:r>
              <a:rPr sz="2400" b="1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process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is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composed</a:t>
            </a:r>
            <a:endParaRPr sz="2400">
              <a:latin typeface="Segoe UI"/>
              <a:cs typeface="Segoe UI"/>
            </a:endParaRPr>
          </a:p>
          <a:p>
            <a:pPr marL="469900">
              <a:lnSpc>
                <a:spcPts val="2735"/>
              </a:lnSpc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following</a:t>
            </a:r>
            <a:r>
              <a:rPr sz="2400" b="1" spc="-5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C2C2C"/>
                </a:solidFill>
                <a:latin typeface="Segoe UI"/>
                <a:cs typeface="Segoe UI"/>
              </a:rPr>
              <a:t>phases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: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sz="2400">
              <a:latin typeface="Segoe UI"/>
              <a:cs typeface="Segoe UI"/>
            </a:endParaRPr>
          </a:p>
          <a:p>
            <a:pPr marL="926465" lvl="1" indent="-456565">
              <a:lnSpc>
                <a:spcPct val="100000"/>
              </a:lnSpc>
              <a:buFont typeface="Arial MT"/>
              <a:buChar char="•"/>
              <a:tabLst>
                <a:tab pos="926465" algn="l"/>
              </a:tabLst>
            </a:pP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Screening</a:t>
            </a:r>
            <a:r>
              <a:rPr sz="2400" b="1" spc="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of</a:t>
            </a:r>
            <a:r>
              <a:rPr sz="2400" b="1" spc="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short</a:t>
            </a:r>
            <a:r>
              <a:rPr sz="2400" b="1" spc="1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proposals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:</a:t>
            </a:r>
            <a:r>
              <a:rPr sz="2400" b="1" spc="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performed</a:t>
            </a:r>
            <a:r>
              <a:rPr sz="2400" spc="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400" spc="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remote</a:t>
            </a:r>
            <a:r>
              <a:rPr sz="2400" spc="1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evaluators,</a:t>
            </a:r>
            <a:r>
              <a:rPr sz="2400" spc="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which</a:t>
            </a:r>
            <a:r>
              <a:rPr sz="2400" spc="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leads</a:t>
            </a:r>
            <a:endParaRPr sz="2400">
              <a:latin typeface="Segoe UI"/>
              <a:cs typeface="Segoe U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GO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NO-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GO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next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evaluation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stage,</a:t>
            </a:r>
            <a:endParaRPr sz="2400">
              <a:latin typeface="Segoe UI"/>
              <a:cs typeface="Segoe UI"/>
            </a:endParaRPr>
          </a:p>
          <a:p>
            <a:pPr marL="926465" lvl="1" indent="-4565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926465" algn="l"/>
              </a:tabLst>
            </a:pP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Evaluation</a:t>
            </a:r>
            <a:r>
              <a:rPr sz="2400" b="1" spc="15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of</a:t>
            </a:r>
            <a:r>
              <a:rPr sz="2400" b="1" spc="17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full</a:t>
            </a:r>
            <a:r>
              <a:rPr sz="2400" b="1" spc="17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proposals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,</a:t>
            </a:r>
            <a:r>
              <a:rPr sz="2400" b="1" spc="1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performed</a:t>
            </a:r>
            <a:r>
              <a:rPr sz="2400" spc="1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by</a:t>
            </a:r>
            <a:r>
              <a:rPr sz="2400" spc="17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remote</a:t>
            </a:r>
            <a:r>
              <a:rPr sz="2400" spc="16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evaluators,</a:t>
            </a:r>
            <a:r>
              <a:rPr sz="2400" spc="1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which</a:t>
            </a:r>
            <a:r>
              <a:rPr sz="2400" spc="18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leads</a:t>
            </a:r>
            <a:endParaRPr sz="2400">
              <a:latin typeface="Segoe UI"/>
              <a:cs typeface="Segoe UI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GO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or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NO-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GO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next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evaluation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stage,</a:t>
            </a:r>
            <a:endParaRPr sz="2400">
              <a:latin typeface="Segoe UI"/>
              <a:cs typeface="Segoe UI"/>
            </a:endParaRPr>
          </a:p>
          <a:p>
            <a:pPr marL="926465" lvl="1" indent="-4565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926465" algn="l"/>
              </a:tabLst>
            </a:pPr>
            <a:r>
              <a:rPr sz="2400" b="1" dirty="0">
                <a:solidFill>
                  <a:srgbClr val="C00000"/>
                </a:solidFill>
                <a:latin typeface="Segoe UI"/>
                <a:cs typeface="Segoe UI"/>
              </a:rPr>
              <a:t>Interviews</a:t>
            </a:r>
            <a:r>
              <a:rPr sz="2400" b="1" spc="-2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with</a:t>
            </a:r>
            <a:r>
              <a:rPr sz="2400" b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participation</a:t>
            </a:r>
            <a:r>
              <a:rPr sz="2400" b="1" spc="-6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b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Jury</a:t>
            </a:r>
            <a:r>
              <a:rPr sz="2400" b="1" spc="-4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C2C2C"/>
                </a:solidFill>
                <a:latin typeface="Segoe UI"/>
                <a:cs typeface="Segoe UI"/>
              </a:rPr>
              <a:t>Members</a:t>
            </a:r>
            <a:r>
              <a:rPr sz="2400" b="1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which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leads</a:t>
            </a:r>
            <a:endParaRPr sz="2400">
              <a:latin typeface="Segoe UI"/>
              <a:cs typeface="Segoe UI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to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establishing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the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list</a:t>
            </a:r>
            <a:r>
              <a:rPr sz="2400" spc="-2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of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GO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(funded)</a:t>
            </a:r>
            <a:r>
              <a:rPr sz="2400" spc="-3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and</a:t>
            </a:r>
            <a:r>
              <a:rPr sz="2400" spc="-4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NO-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GO</a:t>
            </a:r>
            <a:r>
              <a:rPr sz="2400" spc="-30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2C2C2C"/>
                </a:solidFill>
                <a:latin typeface="Segoe UI"/>
                <a:cs typeface="Segoe UI"/>
              </a:rPr>
              <a:t>(non-</a:t>
            </a:r>
            <a:r>
              <a:rPr sz="2400" dirty="0">
                <a:solidFill>
                  <a:srgbClr val="2C2C2C"/>
                </a:solidFill>
                <a:latin typeface="Segoe UI"/>
                <a:cs typeface="Segoe UI"/>
              </a:rPr>
              <a:t>funded)</a:t>
            </a:r>
            <a:r>
              <a:rPr sz="2400" spc="-5" dirty="0">
                <a:solidFill>
                  <a:srgbClr val="2C2C2C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C2C2C"/>
                </a:solidFill>
                <a:latin typeface="Segoe UI"/>
                <a:cs typeface="Segoe UI"/>
              </a:rPr>
              <a:t>proposals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899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Segoe UI Semibold"/>
                <a:cs typeface="Segoe UI Semibold"/>
              </a:rPr>
              <a:t>The</a:t>
            </a:r>
            <a:r>
              <a:rPr sz="3500" spc="-7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selection</a:t>
            </a:r>
            <a:r>
              <a:rPr sz="3500" spc="-7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process</a:t>
            </a:r>
            <a:r>
              <a:rPr sz="3500" spc="-6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in</a:t>
            </a:r>
            <a:r>
              <a:rPr sz="3500" spc="-70" dirty="0">
                <a:latin typeface="Segoe UI Semibold"/>
                <a:cs typeface="Segoe UI Semibold"/>
              </a:rPr>
              <a:t> </a:t>
            </a:r>
            <a:r>
              <a:rPr sz="3500" dirty="0">
                <a:latin typeface="Segoe UI Semibold"/>
                <a:cs typeface="Segoe UI Semibold"/>
              </a:rPr>
              <a:t>a</a:t>
            </a:r>
            <a:r>
              <a:rPr sz="3500" spc="-80" dirty="0">
                <a:latin typeface="Segoe UI Semibold"/>
                <a:cs typeface="Segoe UI Semibold"/>
              </a:rPr>
              <a:t> </a:t>
            </a:r>
            <a:r>
              <a:rPr sz="3500" spc="-10" dirty="0">
                <a:latin typeface="Segoe UI Semibold"/>
                <a:cs typeface="Segoe UI Semibold"/>
              </a:rPr>
              <a:t>nutshell</a:t>
            </a:r>
            <a:endParaRPr sz="3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4000</Words>
  <Application>Microsoft Office PowerPoint</Application>
  <PresentationFormat>Widescreen</PresentationFormat>
  <Paragraphs>483</Paragraphs>
  <Slides>60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60</vt:i4>
      </vt:variant>
    </vt:vector>
  </HeadingPairs>
  <TitlesOfParts>
    <vt:vector size="73" baseType="lpstr">
      <vt:lpstr>Aptos</vt:lpstr>
      <vt:lpstr>Arial</vt:lpstr>
      <vt:lpstr>Arial MT</vt:lpstr>
      <vt:lpstr>Calibri</vt:lpstr>
      <vt:lpstr>Calibri Light</vt:lpstr>
      <vt:lpstr>Courier New</vt:lpstr>
      <vt:lpstr>EC Square Sans Pro</vt:lpstr>
      <vt:lpstr>EC Square Sans Pro Light</vt:lpstr>
      <vt:lpstr>Segoe UI</vt:lpstr>
      <vt:lpstr>Segoe UI Semibold</vt:lpstr>
      <vt:lpstr>Times New Roman</vt:lpstr>
      <vt:lpstr>Wingdings</vt:lpstr>
      <vt:lpstr>Office Theme</vt:lpstr>
      <vt:lpstr>Presentazione standard di PowerPoint</vt:lpstr>
      <vt:lpstr>Presentazione standard di PowerPoint</vt:lpstr>
      <vt:lpstr>What are we looking for?</vt:lpstr>
      <vt:lpstr>EIC Accelerator– Blended Finance</vt:lpstr>
      <vt:lpstr>EIC Accelerator – funding options</vt:lpstr>
      <vt:lpstr>EIC Accelerator – Who can apply?</vt:lpstr>
      <vt:lpstr>EIC Accelerator – Who can apply?</vt:lpstr>
      <vt:lpstr>Funding schemes</vt:lpstr>
      <vt:lpstr>The selection process in a nutshell</vt:lpstr>
      <vt:lpstr>Accelerator implementation - numbers</vt:lpstr>
      <vt:lpstr>Accelerator implementation - impact</vt:lpstr>
      <vt:lpstr>Novelties in the 2025 call</vt:lpstr>
      <vt:lpstr>EIC Accelerator WP 2025 Novelties</vt:lpstr>
      <vt:lpstr>EIC Accelerator challenges</vt:lpstr>
      <vt:lpstr>Eligibility clarifications</vt:lpstr>
      <vt:lpstr>Evaluation process changes</vt:lpstr>
      <vt:lpstr>Evaluation criteria changes</vt:lpstr>
      <vt:lpstr>Sovereignty Seal (STEP Seal)</vt:lpstr>
      <vt:lpstr>Pre-Accelerator (WIDERA WP)</vt:lpstr>
      <vt:lpstr>EIC Accelerator: 2025 cut-off dates</vt:lpstr>
      <vt:lpstr>The evaluation process</vt:lpstr>
      <vt:lpstr>EIC Accelerator –Application process</vt:lpstr>
      <vt:lpstr>Selection process for Accelerator projects</vt:lpstr>
      <vt:lpstr>Short application: your idea</vt:lpstr>
      <vt:lpstr>Short application: evaluation process</vt:lpstr>
      <vt:lpstr>Full proposal: your business plan</vt:lpstr>
      <vt:lpstr>Full proposal: remote evaluation process</vt:lpstr>
      <vt:lpstr>Interview: pitch your innovation</vt:lpstr>
      <vt:lpstr>Full proposal: interview evaluation process</vt:lpstr>
      <vt:lpstr>Selection process for Accelerator projects</vt:lpstr>
      <vt:lpstr>Short proposal stage : evaluation criteria</vt:lpstr>
      <vt:lpstr>Full Proposal: Evaluation criterion Excellence</vt:lpstr>
      <vt:lpstr>Full Proposal: Evaluation criterion Impact</vt:lpstr>
      <vt:lpstr>Full Proposal: Evaluation criterion Risk</vt:lpstr>
      <vt:lpstr>How to apply – useful links</vt:lpstr>
      <vt:lpstr>If you are selected for funding...</vt:lpstr>
      <vt:lpstr>Overview of project management and project lifecycle</vt:lpstr>
      <vt:lpstr>1. Grant agreement preparation</vt:lpstr>
      <vt:lpstr>1a. Grant agreement preparation: validations</vt:lpstr>
      <vt:lpstr>1b. Grant agreement preparation: lump sums</vt:lpstr>
      <vt:lpstr>2. Technology Due Diligence (TDD): Objectives and scope</vt:lpstr>
      <vt:lpstr>3a. Key provisions applicable during the life of the grant – The progress meetings</vt:lpstr>
      <vt:lpstr>3b. Key provisions applicable during the life of the grant – the Final report</vt:lpstr>
      <vt:lpstr>3.c Key provisions applicable after the completion of the grant</vt:lpstr>
      <vt:lpstr>Presentazione standard di PowerPoint</vt:lpstr>
      <vt:lpstr>The EIC Fund</vt:lpstr>
      <vt:lpstr>The EIC Fund</vt:lpstr>
      <vt:lpstr>The EIC Fund</vt:lpstr>
      <vt:lpstr>EIC Accelerator equity funding</vt:lpstr>
      <vt:lpstr>EIC Accelerator equity funding</vt:lpstr>
      <vt:lpstr>The investment process after selection (EIC Investment Guidelines)</vt:lpstr>
      <vt:lpstr>Due diligence</vt:lpstr>
      <vt:lpstr>Investment scenarios</vt:lpstr>
      <vt:lpstr>Investment scenarios</vt:lpstr>
      <vt:lpstr>Investment scenarios</vt:lpstr>
      <vt:lpstr>Investment scenarios</vt:lpstr>
      <vt:lpstr>Co-investment support hands-on venture building offered to every company</vt:lpstr>
      <vt:lpstr>The key focus areas at EIC Fund under WP25</vt:lpstr>
      <vt:lpstr>Cornerstones of EIC Fund development areas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Daniele Gizzi</dc:creator>
  <cp:lastModifiedBy>Daniele Gizzi</cp:lastModifiedBy>
  <cp:revision>3</cp:revision>
  <dcterms:created xsi:type="dcterms:W3CDTF">2025-05-15T08:37:32Z</dcterms:created>
  <dcterms:modified xsi:type="dcterms:W3CDTF">2025-05-15T08:43:05Z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2025-05-15T00:00:00Z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2025-05-15T00:00:00Z</vt:filetime>
  </property>
</Properties>
</file>